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580" r:id="rId4"/>
    <p:sldMasterId id="2147487590" r:id="rId5"/>
    <p:sldMasterId id="2147487592" r:id="rId6"/>
    <p:sldMasterId id="2147487583" r:id="rId7"/>
    <p:sldMasterId id="2147487500" r:id="rId8"/>
    <p:sldMasterId id="2147487566" r:id="rId9"/>
  </p:sldMasterIdLst>
  <p:notesMasterIdLst>
    <p:notesMasterId r:id="rId36"/>
  </p:notesMasterIdLst>
  <p:handoutMasterIdLst>
    <p:handoutMasterId r:id="rId37"/>
  </p:handoutMasterIdLst>
  <p:sldIdLst>
    <p:sldId id="261" r:id="rId10"/>
    <p:sldId id="257" r:id="rId11"/>
    <p:sldId id="824" r:id="rId12"/>
    <p:sldId id="318" r:id="rId13"/>
    <p:sldId id="816" r:id="rId14"/>
    <p:sldId id="817" r:id="rId15"/>
    <p:sldId id="818" r:id="rId16"/>
    <p:sldId id="826" r:id="rId17"/>
    <p:sldId id="827" r:id="rId18"/>
    <p:sldId id="828" r:id="rId19"/>
    <p:sldId id="276" r:id="rId20"/>
    <p:sldId id="822" r:id="rId21"/>
    <p:sldId id="823" r:id="rId22"/>
    <p:sldId id="277" r:id="rId23"/>
    <p:sldId id="830" r:id="rId24"/>
    <p:sldId id="829" r:id="rId25"/>
    <p:sldId id="272" r:id="rId26"/>
    <p:sldId id="300" r:id="rId27"/>
    <p:sldId id="284" r:id="rId28"/>
    <p:sldId id="271" r:id="rId29"/>
    <p:sldId id="283" r:id="rId30"/>
    <p:sldId id="301" r:id="rId31"/>
    <p:sldId id="317" r:id="rId32"/>
    <p:sldId id="316" r:id="rId33"/>
    <p:sldId id="282" r:id="rId34"/>
    <p:sldId id="262" r:id="rId3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7E09F10-A72E-4927-8969-BD1B5C63618E}">
          <p14:sldIdLst>
            <p14:sldId id="261"/>
          </p14:sldIdLst>
        </p14:section>
        <p14:section name="What is TAM" id="{1EA946D5-7D20-4A91-9CC0-E618FF13D6CD}">
          <p14:sldIdLst>
            <p14:sldId id="257"/>
            <p14:sldId id="824"/>
            <p14:sldId id="318"/>
            <p14:sldId id="816"/>
            <p14:sldId id="817"/>
            <p14:sldId id="818"/>
            <p14:sldId id="826"/>
            <p14:sldId id="827"/>
            <p14:sldId id="828"/>
          </p14:sldIdLst>
        </p14:section>
        <p14:section name="What are the TAMS benefits" id="{D219B67E-9C01-4139-B490-E3B7F8EF2A17}">
          <p14:sldIdLst>
            <p14:sldId id="276"/>
          </p14:sldIdLst>
        </p14:section>
        <p14:section name="Roads" id="{4A8ECCAC-E3AA-455D-9F5F-3C184A905556}">
          <p14:sldIdLst>
            <p14:sldId id="822"/>
            <p14:sldId id="823"/>
            <p14:sldId id="277"/>
          </p14:sldIdLst>
        </p14:section>
        <p14:section name="Bridges" id="{21BA9159-E43F-4D75-BEAD-8CEB60A8C8E1}">
          <p14:sldIdLst>
            <p14:sldId id="830"/>
            <p14:sldId id="829"/>
          </p14:sldIdLst>
        </p14:section>
        <p14:section name="GAM" id="{BF083D41-F3C2-4A30-8293-8464606E8AE3}">
          <p14:sldIdLst>
            <p14:sldId id="272"/>
            <p14:sldId id="300"/>
            <p14:sldId id="284"/>
            <p14:sldId id="271"/>
            <p14:sldId id="283"/>
            <p14:sldId id="301"/>
            <p14:sldId id="317"/>
            <p14:sldId id="316"/>
          </p14:sldIdLst>
        </p14:section>
        <p14:section name="Final Section" id="{C3C6C8A9-6B73-4730-83FB-4A1497A10714}">
          <p14:sldIdLst>
            <p14:sldId id="282"/>
            <p14:sldId id="262"/>
          </p14:sldIdLst>
        </p14:section>
      </p14:sectionLst>
    </p:ext>
    <p:ext uri="{EFAFB233-063F-42B5-8137-9DF3F51BA10A}">
      <p15:sldGuideLst xmlns:p15="http://schemas.microsoft.com/office/powerpoint/2012/main">
        <p15:guide id="1" orient="horz" pos="593" userDrawn="1">
          <p15:clr>
            <a:srgbClr val="A4A3A4"/>
          </p15:clr>
        </p15:guide>
        <p15:guide id="2" pos="7428" userDrawn="1">
          <p15:clr>
            <a:srgbClr val="A4A3A4"/>
          </p15:clr>
        </p15:guide>
        <p15:guide id="3" orient="horz" pos="6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hmad Alhasan" initials="AA" lastIdx="1" clrIdx="0">
    <p:extLst>
      <p:ext uri="{19B8F6BF-5375-455C-9EA6-DF929625EA0E}">
        <p15:presenceInfo xmlns:p15="http://schemas.microsoft.com/office/powerpoint/2012/main" userId="S::aalhasan@ara.com::e1c5446e-83ee-438f-ba1b-6a4a370e3e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B"/>
    <a:srgbClr val="000000"/>
    <a:srgbClr val="53EEFF"/>
    <a:srgbClr val="0B3154"/>
    <a:srgbClr val="07375C"/>
    <a:srgbClr val="131C35"/>
    <a:srgbClr val="34709E"/>
    <a:srgbClr val="FFFFFF"/>
    <a:srgbClr val="76241D"/>
    <a:srgbClr val="69907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73" autoAdjust="0"/>
    <p:restoredTop sz="77737" autoAdjust="0"/>
  </p:normalViewPr>
  <p:slideViewPr>
    <p:cSldViewPr snapToGrid="0">
      <p:cViewPr varScale="1">
        <p:scale>
          <a:sx n="63" d="100"/>
          <a:sy n="63" d="100"/>
        </p:scale>
        <p:origin x="1387" y="62"/>
      </p:cViewPr>
      <p:guideLst>
        <p:guide orient="horz" pos="593"/>
        <p:guide pos="7428"/>
        <p:guide orient="horz" pos="600"/>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79" d="100"/>
          <a:sy n="79" d="100"/>
        </p:scale>
        <p:origin x="265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file:///C:\Documents%20and%20Settings\jhausman\Desktop\Sangamon%20County\Roadcare\Condition%20Summary\By%20section_Sangco.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136884942656307"/>
          <c:y val="3.7036238992041566E-2"/>
          <c:w val="0.85904550499445065"/>
          <c:h val="0.83197389885808082"/>
        </c:manualLayout>
      </c:layout>
      <c:scatterChart>
        <c:scatterStyle val="lineMarker"/>
        <c:varyColors val="0"/>
        <c:ser>
          <c:idx val="0"/>
          <c:order val="0"/>
          <c:spPr>
            <a:ln w="28575">
              <a:noFill/>
            </a:ln>
          </c:spPr>
          <c:marker>
            <c:symbol val="diamond"/>
            <c:size val="6"/>
            <c:spPr>
              <a:solidFill>
                <a:srgbClr val="000080"/>
              </a:solidFill>
              <a:ln>
                <a:solidFill>
                  <a:srgbClr val="000080"/>
                </a:solidFill>
                <a:prstDash val="solid"/>
              </a:ln>
            </c:spPr>
          </c:marker>
          <c:trendline>
            <c:spPr>
              <a:ln w="38100"/>
            </c:spPr>
            <c:trendlineType val="poly"/>
            <c:order val="3"/>
            <c:forward val="4"/>
            <c:backward val="1"/>
            <c:intercept val="100"/>
            <c:dispRSqr val="0"/>
            <c:dispEq val="0"/>
          </c:trendline>
          <c:xVal>
            <c:numRef>
              <c:f>byCurve!$G$2:$G$39</c:f>
              <c:numCache>
                <c:formatCode>General</c:formatCode>
                <c:ptCount val="38"/>
                <c:pt idx="0">
                  <c:v>1</c:v>
                </c:pt>
                <c:pt idx="1">
                  <c:v>2</c:v>
                </c:pt>
                <c:pt idx="2">
                  <c:v>3</c:v>
                </c:pt>
                <c:pt idx="3">
                  <c:v>4</c:v>
                </c:pt>
                <c:pt idx="4">
                  <c:v>4</c:v>
                </c:pt>
                <c:pt idx="5">
                  <c:v>5</c:v>
                </c:pt>
                <c:pt idx="6">
                  <c:v>5</c:v>
                </c:pt>
                <c:pt idx="7">
                  <c:v>5</c:v>
                </c:pt>
                <c:pt idx="8">
                  <c:v>6</c:v>
                </c:pt>
                <c:pt idx="9">
                  <c:v>8</c:v>
                </c:pt>
                <c:pt idx="10">
                  <c:v>8</c:v>
                </c:pt>
                <c:pt idx="11">
                  <c:v>8</c:v>
                </c:pt>
                <c:pt idx="12">
                  <c:v>11</c:v>
                </c:pt>
                <c:pt idx="13">
                  <c:v>13</c:v>
                </c:pt>
                <c:pt idx="14">
                  <c:v>14</c:v>
                </c:pt>
                <c:pt idx="15">
                  <c:v>14</c:v>
                </c:pt>
                <c:pt idx="16">
                  <c:v>14</c:v>
                </c:pt>
                <c:pt idx="17">
                  <c:v>15</c:v>
                </c:pt>
                <c:pt idx="18">
                  <c:v>16</c:v>
                </c:pt>
                <c:pt idx="19">
                  <c:v>17</c:v>
                </c:pt>
                <c:pt idx="20">
                  <c:v>17</c:v>
                </c:pt>
                <c:pt idx="21">
                  <c:v>18</c:v>
                </c:pt>
                <c:pt idx="22">
                  <c:v>19</c:v>
                </c:pt>
                <c:pt idx="23">
                  <c:v>20</c:v>
                </c:pt>
                <c:pt idx="24">
                  <c:v>21</c:v>
                </c:pt>
                <c:pt idx="25">
                  <c:v>21</c:v>
                </c:pt>
                <c:pt idx="26">
                  <c:v>27</c:v>
                </c:pt>
                <c:pt idx="27">
                  <c:v>28</c:v>
                </c:pt>
                <c:pt idx="28">
                  <c:v>10</c:v>
                </c:pt>
                <c:pt idx="29">
                  <c:v>11</c:v>
                </c:pt>
                <c:pt idx="30">
                  <c:v>14</c:v>
                </c:pt>
                <c:pt idx="31">
                  <c:v>14</c:v>
                </c:pt>
                <c:pt idx="32">
                  <c:v>14</c:v>
                </c:pt>
                <c:pt idx="33">
                  <c:v>15</c:v>
                </c:pt>
                <c:pt idx="34">
                  <c:v>18</c:v>
                </c:pt>
                <c:pt idx="35">
                  <c:v>24</c:v>
                </c:pt>
                <c:pt idx="36">
                  <c:v>15</c:v>
                </c:pt>
                <c:pt idx="37">
                  <c:v>15</c:v>
                </c:pt>
              </c:numCache>
            </c:numRef>
          </c:xVal>
          <c:yVal>
            <c:numRef>
              <c:f>byCurve!$I$2:$I$39</c:f>
              <c:numCache>
                <c:formatCode>0.0</c:formatCode>
                <c:ptCount val="38"/>
                <c:pt idx="0">
                  <c:v>98.7</c:v>
                </c:pt>
                <c:pt idx="1">
                  <c:v>98.5</c:v>
                </c:pt>
                <c:pt idx="2">
                  <c:v>72.900000000000006</c:v>
                </c:pt>
                <c:pt idx="3">
                  <c:v>77.400000000000006</c:v>
                </c:pt>
                <c:pt idx="4">
                  <c:v>85.8</c:v>
                </c:pt>
                <c:pt idx="5">
                  <c:v>79.599999999999994</c:v>
                </c:pt>
                <c:pt idx="6">
                  <c:v>81.2</c:v>
                </c:pt>
                <c:pt idx="7">
                  <c:v>83.7</c:v>
                </c:pt>
                <c:pt idx="8">
                  <c:v>80.900000000000006</c:v>
                </c:pt>
                <c:pt idx="9">
                  <c:v>77.5</c:v>
                </c:pt>
                <c:pt idx="12">
                  <c:v>80.2</c:v>
                </c:pt>
                <c:pt idx="13">
                  <c:v>51.4</c:v>
                </c:pt>
                <c:pt idx="14">
                  <c:v>53.1</c:v>
                </c:pt>
                <c:pt idx="15">
                  <c:v>57.3</c:v>
                </c:pt>
                <c:pt idx="16">
                  <c:v>63.3</c:v>
                </c:pt>
                <c:pt idx="17">
                  <c:v>61.1</c:v>
                </c:pt>
                <c:pt idx="18">
                  <c:v>72</c:v>
                </c:pt>
                <c:pt idx="19">
                  <c:v>54.3</c:v>
                </c:pt>
                <c:pt idx="20">
                  <c:v>73.099999999999994</c:v>
                </c:pt>
                <c:pt idx="21">
                  <c:v>57.7</c:v>
                </c:pt>
                <c:pt idx="22">
                  <c:v>50.6</c:v>
                </c:pt>
                <c:pt idx="23">
                  <c:v>37.6</c:v>
                </c:pt>
                <c:pt idx="24">
                  <c:v>55.9</c:v>
                </c:pt>
                <c:pt idx="28">
                  <c:v>71.7</c:v>
                </c:pt>
                <c:pt idx="29">
                  <c:v>77.3</c:v>
                </c:pt>
                <c:pt idx="30">
                  <c:v>75</c:v>
                </c:pt>
                <c:pt idx="31">
                  <c:v>78.7</c:v>
                </c:pt>
                <c:pt idx="32">
                  <c:v>82.7</c:v>
                </c:pt>
                <c:pt idx="33">
                  <c:v>81.3</c:v>
                </c:pt>
                <c:pt idx="34">
                  <c:v>65.7</c:v>
                </c:pt>
              </c:numCache>
            </c:numRef>
          </c:yVal>
          <c:smooth val="0"/>
          <c:extLst>
            <c:ext xmlns:c16="http://schemas.microsoft.com/office/drawing/2014/chart" uri="{C3380CC4-5D6E-409C-BE32-E72D297353CC}">
              <c16:uniqueId val="{00000001-7F63-4207-AB0F-DE01C00B92AB}"/>
            </c:ext>
          </c:extLst>
        </c:ser>
        <c:dLbls>
          <c:showLegendKey val="0"/>
          <c:showVal val="0"/>
          <c:showCatName val="0"/>
          <c:showSerName val="0"/>
          <c:showPercent val="0"/>
          <c:showBubbleSize val="0"/>
        </c:dLbls>
        <c:axId val="330157552"/>
        <c:axId val="330253632"/>
      </c:scatterChart>
      <c:valAx>
        <c:axId val="330157552"/>
        <c:scaling>
          <c:orientation val="minMax"/>
          <c:max val="30"/>
          <c:min val="0"/>
        </c:scaling>
        <c:delete val="0"/>
        <c:axPos val="b"/>
        <c:title>
          <c:tx>
            <c:rich>
              <a:bodyPr/>
              <a:lstStyle/>
              <a:p>
                <a:pPr>
                  <a:defRPr sz="1800" b="1" i="0" u="none" strike="noStrike" baseline="0">
                    <a:solidFill>
                      <a:srgbClr val="000000"/>
                    </a:solidFill>
                    <a:latin typeface="Arial"/>
                    <a:ea typeface="Arial"/>
                    <a:cs typeface="Arial"/>
                  </a:defRPr>
                </a:pPr>
                <a:r>
                  <a:rPr lang="en-US"/>
                  <a:t>Age, years</a:t>
                </a:r>
              </a:p>
            </c:rich>
          </c:tx>
          <c:layout>
            <c:manualLayout>
              <c:xMode val="edge"/>
              <c:yMode val="edge"/>
              <c:x val="0.45837957824639292"/>
              <c:y val="0.92985318107667159"/>
            </c:manualLayout>
          </c:layout>
          <c:overlay val="0"/>
          <c:spPr>
            <a:noFill/>
            <a:ln w="25400">
              <a:noFill/>
            </a:ln>
          </c:spPr>
        </c:title>
        <c:numFmt formatCode="General" sourceLinked="1"/>
        <c:majorTickMark val="out"/>
        <c:minorTickMark val="in"/>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330253632"/>
        <c:crosses val="autoZero"/>
        <c:crossBetween val="midCat"/>
        <c:majorUnit val="5"/>
        <c:minorUnit val="1"/>
      </c:valAx>
      <c:valAx>
        <c:axId val="330253632"/>
        <c:scaling>
          <c:orientation val="minMax"/>
          <c:max val="100"/>
          <c:min val="0"/>
        </c:scaling>
        <c:delete val="0"/>
        <c:axPos val="l"/>
        <c:majorGridlines>
          <c:spPr>
            <a:ln w="3175">
              <a:solidFill>
                <a:srgbClr val="000000"/>
              </a:solidFill>
              <a:prstDash val="sysDash"/>
            </a:ln>
          </c:spPr>
        </c:majorGridlines>
        <c:title>
          <c:tx>
            <c:rich>
              <a:bodyPr/>
              <a:lstStyle/>
              <a:p>
                <a:pPr>
                  <a:defRPr sz="1800" b="1"/>
                </a:pPr>
                <a:r>
                  <a:rPr lang="en-US" sz="1800" b="1"/>
                  <a:t>PCI value</a:t>
                </a:r>
              </a:p>
            </c:rich>
          </c:tx>
          <c:layout>
            <c:manualLayout>
              <c:xMode val="edge"/>
              <c:yMode val="edge"/>
              <c:x val="0"/>
              <c:y val="0.35073409461663929"/>
            </c:manualLayout>
          </c:layout>
          <c:overlay val="0"/>
        </c:title>
        <c:numFmt formatCode="0" sourceLinked="0"/>
        <c:majorTickMark val="out"/>
        <c:minorTickMark val="in"/>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330157552"/>
        <c:crosses val="autoZero"/>
        <c:crossBetween val="midCat"/>
        <c:majorUnit val="20"/>
        <c:minorUnit val="10"/>
      </c:valAx>
      <c:spPr>
        <a:no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C3091-3958-4BD7-9928-791D5C5257B7}"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33F95702-9EAA-41FC-A149-DB063CC47B1C}">
      <dgm:prSet phldrT="[Text]" custT="1"/>
      <dgm:spPr/>
      <dgm:t>
        <a:bodyPr/>
        <a:lstStyle/>
        <a:p>
          <a:r>
            <a:rPr lang="en-US" sz="1800" dirty="0"/>
            <a:t>Define and Locate Assets</a:t>
          </a:r>
        </a:p>
      </dgm:t>
    </dgm:pt>
    <dgm:pt modelId="{A6BCB964-33F8-4095-A9D1-07D434456E62}" type="parTrans" cxnId="{BD974281-2795-42DA-B543-49343404FE0E}">
      <dgm:prSet/>
      <dgm:spPr/>
      <dgm:t>
        <a:bodyPr/>
        <a:lstStyle/>
        <a:p>
          <a:endParaRPr lang="en-US" sz="2000"/>
        </a:p>
      </dgm:t>
    </dgm:pt>
    <dgm:pt modelId="{E81EBDCC-E5E8-4D28-B879-3E6AF60AFE46}" type="sibTrans" cxnId="{BD974281-2795-42DA-B543-49343404FE0E}">
      <dgm:prSet/>
      <dgm:spPr/>
      <dgm:t>
        <a:bodyPr/>
        <a:lstStyle/>
        <a:p>
          <a:endParaRPr lang="en-US" sz="2000"/>
        </a:p>
      </dgm:t>
    </dgm:pt>
    <dgm:pt modelId="{89374EDF-446D-40A5-9533-75557A6F197B}">
      <dgm:prSet phldrT="[Text]" custT="1"/>
      <dgm:spPr/>
      <dgm:t>
        <a:bodyPr/>
        <a:lstStyle/>
        <a:p>
          <a:r>
            <a:rPr lang="en-US" sz="1800" dirty="0"/>
            <a:t>Assess Assets Condition</a:t>
          </a:r>
        </a:p>
      </dgm:t>
    </dgm:pt>
    <dgm:pt modelId="{C4F31DFB-0A34-47EC-8F99-0FA05AA6DF71}" type="parTrans" cxnId="{A987C178-365E-4B42-9006-28AFEE488FA9}">
      <dgm:prSet/>
      <dgm:spPr/>
      <dgm:t>
        <a:bodyPr/>
        <a:lstStyle/>
        <a:p>
          <a:endParaRPr lang="en-US" sz="2000"/>
        </a:p>
      </dgm:t>
    </dgm:pt>
    <dgm:pt modelId="{319E15F8-3F9A-462D-AFD4-769056E12D7D}" type="sibTrans" cxnId="{A987C178-365E-4B42-9006-28AFEE488FA9}">
      <dgm:prSet/>
      <dgm:spPr/>
      <dgm:t>
        <a:bodyPr/>
        <a:lstStyle/>
        <a:p>
          <a:endParaRPr lang="en-US" sz="2000"/>
        </a:p>
      </dgm:t>
    </dgm:pt>
    <dgm:pt modelId="{61A38E1C-1619-4F35-BAD4-DD3F306D643A}">
      <dgm:prSet phldrT="[Text]" custT="1"/>
      <dgm:spPr/>
      <dgm:t>
        <a:bodyPr/>
        <a:lstStyle/>
        <a:p>
          <a:r>
            <a:rPr lang="en-US" sz="1800" dirty="0"/>
            <a:t>Assess Performance </a:t>
          </a:r>
        </a:p>
      </dgm:t>
    </dgm:pt>
    <dgm:pt modelId="{EA6B491C-A42F-443E-9E64-C637D2DC8116}" type="parTrans" cxnId="{80B28E8A-8D0C-4732-A72A-AD40A88D293D}">
      <dgm:prSet/>
      <dgm:spPr/>
      <dgm:t>
        <a:bodyPr/>
        <a:lstStyle/>
        <a:p>
          <a:endParaRPr lang="en-US" sz="2000"/>
        </a:p>
      </dgm:t>
    </dgm:pt>
    <dgm:pt modelId="{A4DA3698-97AA-4DBD-B0CD-BE0C1F6899DB}" type="sibTrans" cxnId="{80B28E8A-8D0C-4732-A72A-AD40A88D293D}">
      <dgm:prSet/>
      <dgm:spPr/>
      <dgm:t>
        <a:bodyPr/>
        <a:lstStyle/>
        <a:p>
          <a:endParaRPr lang="en-US" sz="2000"/>
        </a:p>
      </dgm:t>
    </dgm:pt>
    <dgm:pt modelId="{8FEE44B3-90F0-4CAA-B75A-7B94DF889FFF}">
      <dgm:prSet phldrT="[Text]" custT="1"/>
      <dgm:spPr/>
      <dgm:t>
        <a:bodyPr/>
        <a:lstStyle/>
        <a:p>
          <a:r>
            <a:rPr lang="en-US" sz="1800" dirty="0"/>
            <a:t>Conduct Investment Analysis</a:t>
          </a:r>
        </a:p>
      </dgm:t>
    </dgm:pt>
    <dgm:pt modelId="{9CC3603C-613B-450A-B838-9CDB5B0E11CC}" type="parTrans" cxnId="{8176054F-11A1-4CEF-944E-326F3F9992E4}">
      <dgm:prSet/>
      <dgm:spPr/>
      <dgm:t>
        <a:bodyPr/>
        <a:lstStyle/>
        <a:p>
          <a:endParaRPr lang="en-US" sz="2000"/>
        </a:p>
      </dgm:t>
    </dgm:pt>
    <dgm:pt modelId="{8E8B558F-CCC6-4269-BF97-24CB8D7C9073}" type="sibTrans" cxnId="{8176054F-11A1-4CEF-944E-326F3F9992E4}">
      <dgm:prSet/>
      <dgm:spPr/>
      <dgm:t>
        <a:bodyPr/>
        <a:lstStyle/>
        <a:p>
          <a:endParaRPr lang="en-US" sz="2000"/>
        </a:p>
      </dgm:t>
    </dgm:pt>
    <dgm:pt modelId="{C25802A2-F372-499F-84DB-A0F88580380A}">
      <dgm:prSet phldrT="[Text]" custT="1"/>
      <dgm:spPr/>
      <dgm:t>
        <a:bodyPr/>
        <a:lstStyle/>
        <a:p>
          <a:r>
            <a:rPr lang="en-US" sz="1800" dirty="0"/>
            <a:t>Communicate Results </a:t>
          </a:r>
        </a:p>
      </dgm:t>
    </dgm:pt>
    <dgm:pt modelId="{B69883C4-0119-4BEE-95DD-A033F3B2F743}" type="parTrans" cxnId="{5D62DB03-B1C8-481C-AEDD-D8BAC8F5F7A3}">
      <dgm:prSet/>
      <dgm:spPr/>
      <dgm:t>
        <a:bodyPr/>
        <a:lstStyle/>
        <a:p>
          <a:endParaRPr lang="en-US" sz="2000"/>
        </a:p>
      </dgm:t>
    </dgm:pt>
    <dgm:pt modelId="{DE73776D-3F65-4889-A769-09E85A65F0B6}" type="sibTrans" cxnId="{5D62DB03-B1C8-481C-AEDD-D8BAC8F5F7A3}">
      <dgm:prSet/>
      <dgm:spPr/>
      <dgm:t>
        <a:bodyPr/>
        <a:lstStyle/>
        <a:p>
          <a:endParaRPr lang="en-US" sz="2000"/>
        </a:p>
      </dgm:t>
    </dgm:pt>
    <dgm:pt modelId="{53116094-B0D9-4863-8DAE-564EF0BF25A2}">
      <dgm:prSet phldrT="[Text]" custT="1"/>
      <dgm:spPr/>
      <dgm:t>
        <a:bodyPr/>
        <a:lstStyle/>
        <a:p>
          <a:r>
            <a:rPr lang="en-US" sz="1800" dirty="0"/>
            <a:t>Incorporate Process Improvement </a:t>
          </a:r>
        </a:p>
      </dgm:t>
    </dgm:pt>
    <dgm:pt modelId="{0BBB206F-3342-4A4D-92AB-FC16511FA623}" type="parTrans" cxnId="{00A25180-9647-44DF-9064-A122D4858F15}">
      <dgm:prSet/>
      <dgm:spPr/>
      <dgm:t>
        <a:bodyPr/>
        <a:lstStyle/>
        <a:p>
          <a:endParaRPr lang="en-US" sz="2000"/>
        </a:p>
      </dgm:t>
    </dgm:pt>
    <dgm:pt modelId="{FE897A55-0339-4C67-8606-AA543FE968B9}" type="sibTrans" cxnId="{00A25180-9647-44DF-9064-A122D4858F15}">
      <dgm:prSet/>
      <dgm:spPr/>
      <dgm:t>
        <a:bodyPr/>
        <a:lstStyle/>
        <a:p>
          <a:endParaRPr lang="en-US" sz="2000"/>
        </a:p>
      </dgm:t>
    </dgm:pt>
    <dgm:pt modelId="{CA540B08-AEF7-425F-8961-027EC90E09DE}" type="pres">
      <dgm:prSet presAssocID="{48AC3091-3958-4BD7-9928-791D5C5257B7}" presName="Name0" presStyleCnt="0">
        <dgm:presLayoutVars>
          <dgm:dir/>
          <dgm:resizeHandles val="exact"/>
        </dgm:presLayoutVars>
      </dgm:prSet>
      <dgm:spPr/>
    </dgm:pt>
    <dgm:pt modelId="{62F04605-83E0-4CD6-BEC5-841A7651925C}" type="pres">
      <dgm:prSet presAssocID="{48AC3091-3958-4BD7-9928-791D5C5257B7}" presName="cycle" presStyleCnt="0"/>
      <dgm:spPr/>
    </dgm:pt>
    <dgm:pt modelId="{7C688320-E8A5-41A8-8590-3E5EE682C6F0}" type="pres">
      <dgm:prSet presAssocID="{33F95702-9EAA-41FC-A149-DB063CC47B1C}" presName="nodeFirstNode" presStyleLbl="node1" presStyleIdx="0" presStyleCnt="6">
        <dgm:presLayoutVars>
          <dgm:bulletEnabled val="1"/>
        </dgm:presLayoutVars>
      </dgm:prSet>
      <dgm:spPr/>
    </dgm:pt>
    <dgm:pt modelId="{D7A6D5FA-C415-4AB5-BA27-FDAB878EF169}" type="pres">
      <dgm:prSet presAssocID="{E81EBDCC-E5E8-4D28-B879-3E6AF60AFE46}" presName="sibTransFirstNode" presStyleLbl="bgShp" presStyleIdx="0" presStyleCnt="1"/>
      <dgm:spPr/>
    </dgm:pt>
    <dgm:pt modelId="{45379239-DC05-48AD-8302-41EDDB27A8C8}" type="pres">
      <dgm:prSet presAssocID="{89374EDF-446D-40A5-9533-75557A6F197B}" presName="nodeFollowingNodes" presStyleLbl="node1" presStyleIdx="1" presStyleCnt="6">
        <dgm:presLayoutVars>
          <dgm:bulletEnabled val="1"/>
        </dgm:presLayoutVars>
      </dgm:prSet>
      <dgm:spPr/>
    </dgm:pt>
    <dgm:pt modelId="{A5370953-CD1A-435A-80D5-D9253DBBEAC2}" type="pres">
      <dgm:prSet presAssocID="{61A38E1C-1619-4F35-BAD4-DD3F306D643A}" presName="nodeFollowingNodes" presStyleLbl="node1" presStyleIdx="2" presStyleCnt="6">
        <dgm:presLayoutVars>
          <dgm:bulletEnabled val="1"/>
        </dgm:presLayoutVars>
      </dgm:prSet>
      <dgm:spPr/>
    </dgm:pt>
    <dgm:pt modelId="{8E7134C5-30A2-4E4F-B912-8ACB480000ED}" type="pres">
      <dgm:prSet presAssocID="{8FEE44B3-90F0-4CAA-B75A-7B94DF889FFF}" presName="nodeFollowingNodes" presStyleLbl="node1" presStyleIdx="3" presStyleCnt="6">
        <dgm:presLayoutVars>
          <dgm:bulletEnabled val="1"/>
        </dgm:presLayoutVars>
      </dgm:prSet>
      <dgm:spPr/>
    </dgm:pt>
    <dgm:pt modelId="{8C7C04FA-62B6-450F-9DF4-5F95A4AFBFE4}" type="pres">
      <dgm:prSet presAssocID="{C25802A2-F372-499F-84DB-A0F88580380A}" presName="nodeFollowingNodes" presStyleLbl="node1" presStyleIdx="4" presStyleCnt="6">
        <dgm:presLayoutVars>
          <dgm:bulletEnabled val="1"/>
        </dgm:presLayoutVars>
      </dgm:prSet>
      <dgm:spPr/>
    </dgm:pt>
    <dgm:pt modelId="{8FD80C76-ED8C-4E5E-9ADC-F71CCEA2F4D4}" type="pres">
      <dgm:prSet presAssocID="{53116094-B0D9-4863-8DAE-564EF0BF25A2}" presName="nodeFollowingNodes" presStyleLbl="node1" presStyleIdx="5" presStyleCnt="6">
        <dgm:presLayoutVars>
          <dgm:bulletEnabled val="1"/>
        </dgm:presLayoutVars>
      </dgm:prSet>
      <dgm:spPr/>
    </dgm:pt>
  </dgm:ptLst>
  <dgm:cxnLst>
    <dgm:cxn modelId="{5D62DB03-B1C8-481C-AEDD-D8BAC8F5F7A3}" srcId="{48AC3091-3958-4BD7-9928-791D5C5257B7}" destId="{C25802A2-F372-499F-84DB-A0F88580380A}" srcOrd="4" destOrd="0" parTransId="{B69883C4-0119-4BEE-95DD-A033F3B2F743}" sibTransId="{DE73776D-3F65-4889-A769-09E85A65F0B6}"/>
    <dgm:cxn modelId="{F43F8608-742C-49B3-A97C-6D709E24E257}" type="presOf" srcId="{53116094-B0D9-4863-8DAE-564EF0BF25A2}" destId="{8FD80C76-ED8C-4E5E-9ADC-F71CCEA2F4D4}" srcOrd="0" destOrd="0" presId="urn:microsoft.com/office/officeart/2005/8/layout/cycle3"/>
    <dgm:cxn modelId="{BB04AD10-D2FE-4899-BB6D-0FCC7929C8CB}" type="presOf" srcId="{61A38E1C-1619-4F35-BAD4-DD3F306D643A}" destId="{A5370953-CD1A-435A-80D5-D9253DBBEAC2}" srcOrd="0" destOrd="0" presId="urn:microsoft.com/office/officeart/2005/8/layout/cycle3"/>
    <dgm:cxn modelId="{C8379A68-8D31-49DA-AD42-338A13A14A7E}" type="presOf" srcId="{E81EBDCC-E5E8-4D28-B879-3E6AF60AFE46}" destId="{D7A6D5FA-C415-4AB5-BA27-FDAB878EF169}" srcOrd="0" destOrd="0" presId="urn:microsoft.com/office/officeart/2005/8/layout/cycle3"/>
    <dgm:cxn modelId="{B8F2A368-FFA7-4650-83A7-7ABF0A9E08D6}" type="presOf" srcId="{C25802A2-F372-499F-84DB-A0F88580380A}" destId="{8C7C04FA-62B6-450F-9DF4-5F95A4AFBFE4}" srcOrd="0" destOrd="0" presId="urn:microsoft.com/office/officeart/2005/8/layout/cycle3"/>
    <dgm:cxn modelId="{6D3FFE6E-C58C-462D-AADE-735B56A9037C}" type="presOf" srcId="{48AC3091-3958-4BD7-9928-791D5C5257B7}" destId="{CA540B08-AEF7-425F-8961-027EC90E09DE}" srcOrd="0" destOrd="0" presId="urn:microsoft.com/office/officeart/2005/8/layout/cycle3"/>
    <dgm:cxn modelId="{8176054F-11A1-4CEF-944E-326F3F9992E4}" srcId="{48AC3091-3958-4BD7-9928-791D5C5257B7}" destId="{8FEE44B3-90F0-4CAA-B75A-7B94DF889FFF}" srcOrd="3" destOrd="0" parTransId="{9CC3603C-613B-450A-B838-9CDB5B0E11CC}" sibTransId="{8E8B558F-CCC6-4269-BF97-24CB8D7C9073}"/>
    <dgm:cxn modelId="{A987C178-365E-4B42-9006-28AFEE488FA9}" srcId="{48AC3091-3958-4BD7-9928-791D5C5257B7}" destId="{89374EDF-446D-40A5-9533-75557A6F197B}" srcOrd="1" destOrd="0" parTransId="{C4F31DFB-0A34-47EC-8F99-0FA05AA6DF71}" sibTransId="{319E15F8-3F9A-462D-AFD4-769056E12D7D}"/>
    <dgm:cxn modelId="{00A25180-9647-44DF-9064-A122D4858F15}" srcId="{48AC3091-3958-4BD7-9928-791D5C5257B7}" destId="{53116094-B0D9-4863-8DAE-564EF0BF25A2}" srcOrd="5" destOrd="0" parTransId="{0BBB206F-3342-4A4D-92AB-FC16511FA623}" sibTransId="{FE897A55-0339-4C67-8606-AA543FE968B9}"/>
    <dgm:cxn modelId="{BD974281-2795-42DA-B543-49343404FE0E}" srcId="{48AC3091-3958-4BD7-9928-791D5C5257B7}" destId="{33F95702-9EAA-41FC-A149-DB063CC47B1C}" srcOrd="0" destOrd="0" parTransId="{A6BCB964-33F8-4095-A9D1-07D434456E62}" sibTransId="{E81EBDCC-E5E8-4D28-B879-3E6AF60AFE46}"/>
    <dgm:cxn modelId="{80B28E8A-8D0C-4732-A72A-AD40A88D293D}" srcId="{48AC3091-3958-4BD7-9928-791D5C5257B7}" destId="{61A38E1C-1619-4F35-BAD4-DD3F306D643A}" srcOrd="2" destOrd="0" parTransId="{EA6B491C-A42F-443E-9E64-C637D2DC8116}" sibTransId="{A4DA3698-97AA-4DBD-B0CD-BE0C1F6899DB}"/>
    <dgm:cxn modelId="{3BF516A5-F31C-4A1E-93EE-C714DF77259D}" type="presOf" srcId="{33F95702-9EAA-41FC-A149-DB063CC47B1C}" destId="{7C688320-E8A5-41A8-8590-3E5EE682C6F0}" srcOrd="0" destOrd="0" presId="urn:microsoft.com/office/officeart/2005/8/layout/cycle3"/>
    <dgm:cxn modelId="{9CEE93D6-69E7-4449-BAB2-B2E3FCCB3DAE}" type="presOf" srcId="{89374EDF-446D-40A5-9533-75557A6F197B}" destId="{45379239-DC05-48AD-8302-41EDDB27A8C8}" srcOrd="0" destOrd="0" presId="urn:microsoft.com/office/officeart/2005/8/layout/cycle3"/>
    <dgm:cxn modelId="{4A4420E9-F367-44F8-9793-98CB6D0A1A93}" type="presOf" srcId="{8FEE44B3-90F0-4CAA-B75A-7B94DF889FFF}" destId="{8E7134C5-30A2-4E4F-B912-8ACB480000ED}" srcOrd="0" destOrd="0" presId="urn:microsoft.com/office/officeart/2005/8/layout/cycle3"/>
    <dgm:cxn modelId="{A882E0BA-508E-4CA5-9112-BF8FBFD8D7A6}" type="presParOf" srcId="{CA540B08-AEF7-425F-8961-027EC90E09DE}" destId="{62F04605-83E0-4CD6-BEC5-841A7651925C}" srcOrd="0" destOrd="0" presId="urn:microsoft.com/office/officeart/2005/8/layout/cycle3"/>
    <dgm:cxn modelId="{5EBB3D52-1097-42E5-8DB9-6CF6DE744B71}" type="presParOf" srcId="{62F04605-83E0-4CD6-BEC5-841A7651925C}" destId="{7C688320-E8A5-41A8-8590-3E5EE682C6F0}" srcOrd="0" destOrd="0" presId="urn:microsoft.com/office/officeart/2005/8/layout/cycle3"/>
    <dgm:cxn modelId="{EC280ADF-5B65-4140-892A-21CA011256A2}" type="presParOf" srcId="{62F04605-83E0-4CD6-BEC5-841A7651925C}" destId="{D7A6D5FA-C415-4AB5-BA27-FDAB878EF169}" srcOrd="1" destOrd="0" presId="urn:microsoft.com/office/officeart/2005/8/layout/cycle3"/>
    <dgm:cxn modelId="{53B3CC9C-8B99-40F4-805C-9E6F1B82F487}" type="presParOf" srcId="{62F04605-83E0-4CD6-BEC5-841A7651925C}" destId="{45379239-DC05-48AD-8302-41EDDB27A8C8}" srcOrd="2" destOrd="0" presId="urn:microsoft.com/office/officeart/2005/8/layout/cycle3"/>
    <dgm:cxn modelId="{046F8325-201E-4E37-B2EA-6BF3D0AF4FC4}" type="presParOf" srcId="{62F04605-83E0-4CD6-BEC5-841A7651925C}" destId="{A5370953-CD1A-435A-80D5-D9253DBBEAC2}" srcOrd="3" destOrd="0" presId="urn:microsoft.com/office/officeart/2005/8/layout/cycle3"/>
    <dgm:cxn modelId="{0BF887A0-5C0E-401F-9099-565435836857}" type="presParOf" srcId="{62F04605-83E0-4CD6-BEC5-841A7651925C}" destId="{8E7134C5-30A2-4E4F-B912-8ACB480000ED}" srcOrd="4" destOrd="0" presId="urn:microsoft.com/office/officeart/2005/8/layout/cycle3"/>
    <dgm:cxn modelId="{6DDFED0E-8157-40A4-8BE8-560869E3663A}" type="presParOf" srcId="{62F04605-83E0-4CD6-BEC5-841A7651925C}" destId="{8C7C04FA-62B6-450F-9DF4-5F95A4AFBFE4}" srcOrd="5" destOrd="0" presId="urn:microsoft.com/office/officeart/2005/8/layout/cycle3"/>
    <dgm:cxn modelId="{425C333D-E80A-414F-9AC4-82A63D0EBEF0}" type="presParOf" srcId="{62F04605-83E0-4CD6-BEC5-841A7651925C}" destId="{8FD80C76-ED8C-4E5E-9ADC-F71CCEA2F4D4}"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A6D5FA-C415-4AB5-BA27-FDAB878EF169}">
      <dsp:nvSpPr>
        <dsp:cNvPr id="0" name=""/>
        <dsp:cNvSpPr/>
      </dsp:nvSpPr>
      <dsp:spPr>
        <a:xfrm>
          <a:off x="645702" y="-3419"/>
          <a:ext cx="4581460" cy="4581460"/>
        </a:xfrm>
        <a:prstGeom prst="circularArrow">
          <a:avLst>
            <a:gd name="adj1" fmla="val 5274"/>
            <a:gd name="adj2" fmla="val 312630"/>
            <a:gd name="adj3" fmla="val 14269928"/>
            <a:gd name="adj4" fmla="val 17102602"/>
            <a:gd name="adj5" fmla="val 547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688320-E8A5-41A8-8590-3E5EE682C6F0}">
      <dsp:nvSpPr>
        <dsp:cNvPr id="0" name=""/>
        <dsp:cNvSpPr/>
      </dsp:nvSpPr>
      <dsp:spPr>
        <a:xfrm>
          <a:off x="2086186" y="2908"/>
          <a:ext cx="1700492" cy="8502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Define and Locate Assets</a:t>
          </a:r>
        </a:p>
      </dsp:txBody>
      <dsp:txXfrm>
        <a:off x="2127692" y="44414"/>
        <a:ext cx="1617480" cy="767234"/>
      </dsp:txXfrm>
    </dsp:sp>
    <dsp:sp modelId="{45379239-DC05-48AD-8302-41EDDB27A8C8}">
      <dsp:nvSpPr>
        <dsp:cNvPr id="0" name=""/>
        <dsp:cNvSpPr/>
      </dsp:nvSpPr>
      <dsp:spPr>
        <a:xfrm>
          <a:off x="3695785" y="932210"/>
          <a:ext cx="1700492" cy="8502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Assess Assets Condition</a:t>
          </a:r>
        </a:p>
      </dsp:txBody>
      <dsp:txXfrm>
        <a:off x="3737291" y="973716"/>
        <a:ext cx="1617480" cy="767234"/>
      </dsp:txXfrm>
    </dsp:sp>
    <dsp:sp modelId="{A5370953-CD1A-435A-80D5-D9253DBBEAC2}">
      <dsp:nvSpPr>
        <dsp:cNvPr id="0" name=""/>
        <dsp:cNvSpPr/>
      </dsp:nvSpPr>
      <dsp:spPr>
        <a:xfrm>
          <a:off x="3695785" y="2790815"/>
          <a:ext cx="1700492" cy="8502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Assess Performance </a:t>
          </a:r>
        </a:p>
      </dsp:txBody>
      <dsp:txXfrm>
        <a:off x="3737291" y="2832321"/>
        <a:ext cx="1617480" cy="767234"/>
      </dsp:txXfrm>
    </dsp:sp>
    <dsp:sp modelId="{8E7134C5-30A2-4E4F-B912-8ACB480000ED}">
      <dsp:nvSpPr>
        <dsp:cNvPr id="0" name=""/>
        <dsp:cNvSpPr/>
      </dsp:nvSpPr>
      <dsp:spPr>
        <a:xfrm>
          <a:off x="2086186" y="3720118"/>
          <a:ext cx="1700492" cy="8502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Conduct Investment Analysis</a:t>
          </a:r>
        </a:p>
      </dsp:txBody>
      <dsp:txXfrm>
        <a:off x="2127692" y="3761624"/>
        <a:ext cx="1617480" cy="767234"/>
      </dsp:txXfrm>
    </dsp:sp>
    <dsp:sp modelId="{8C7C04FA-62B6-450F-9DF4-5F95A4AFBFE4}">
      <dsp:nvSpPr>
        <dsp:cNvPr id="0" name=""/>
        <dsp:cNvSpPr/>
      </dsp:nvSpPr>
      <dsp:spPr>
        <a:xfrm>
          <a:off x="476587" y="2790815"/>
          <a:ext cx="1700492" cy="8502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Communicate Results </a:t>
          </a:r>
        </a:p>
      </dsp:txBody>
      <dsp:txXfrm>
        <a:off x="518093" y="2832321"/>
        <a:ext cx="1617480" cy="767234"/>
      </dsp:txXfrm>
    </dsp:sp>
    <dsp:sp modelId="{8FD80C76-ED8C-4E5E-9ADC-F71CCEA2F4D4}">
      <dsp:nvSpPr>
        <dsp:cNvPr id="0" name=""/>
        <dsp:cNvSpPr/>
      </dsp:nvSpPr>
      <dsp:spPr>
        <a:xfrm>
          <a:off x="476587" y="932210"/>
          <a:ext cx="1700492" cy="850246"/>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Incorporate Process Improvement </a:t>
          </a:r>
        </a:p>
      </dsp:txBody>
      <dsp:txXfrm>
        <a:off x="518093" y="973716"/>
        <a:ext cx="1617480" cy="76723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5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12E8C8-A518-3F41-BDD8-4C66BE26DFBD}" type="slidenum">
              <a:rPr lang="en-US"/>
              <a:pPr>
                <a:defRPr/>
              </a:pPr>
              <a:t>‹#›</a:t>
            </a:fld>
            <a:endParaRPr lang="en-US"/>
          </a:p>
        </p:txBody>
      </p:sp>
    </p:spTree>
    <p:extLst>
      <p:ext uri="{BB962C8B-B14F-4D97-AF65-F5344CB8AC3E}">
        <p14:creationId xmlns:p14="http://schemas.microsoft.com/office/powerpoint/2010/main" val="5544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F126EE7-29F5-9749-9C52-D0832CD2E3AE}" type="slidenum">
              <a:rPr lang="en-US"/>
              <a:pPr>
                <a:defRPr/>
              </a:pPr>
              <a:t>‹#›</a:t>
            </a:fld>
            <a:endParaRPr lang="en-US"/>
          </a:p>
        </p:txBody>
      </p:sp>
    </p:spTree>
    <p:extLst>
      <p:ext uri="{BB962C8B-B14F-4D97-AF65-F5344CB8AC3E}">
        <p14:creationId xmlns:p14="http://schemas.microsoft.com/office/powerpoint/2010/main" val="15556107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pitchFamily="34"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8"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Arial" pitchFamily="-108"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108"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4</a:t>
            </a:fld>
            <a:endParaRPr lang="en-US"/>
          </a:p>
        </p:txBody>
      </p:sp>
    </p:spTree>
    <p:extLst>
      <p:ext uri="{BB962C8B-B14F-4D97-AF65-F5344CB8AC3E}">
        <p14:creationId xmlns:p14="http://schemas.microsoft.com/office/powerpoint/2010/main" val="2176793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18</a:t>
            </a:fld>
            <a:endParaRPr lang="en-US"/>
          </a:p>
        </p:txBody>
      </p:sp>
    </p:spTree>
    <p:extLst>
      <p:ext uri="{BB962C8B-B14F-4D97-AF65-F5344CB8AC3E}">
        <p14:creationId xmlns:p14="http://schemas.microsoft.com/office/powerpoint/2010/main" val="567775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19</a:t>
            </a:fld>
            <a:endParaRPr lang="en-US"/>
          </a:p>
        </p:txBody>
      </p:sp>
    </p:spTree>
    <p:extLst>
      <p:ext uri="{BB962C8B-B14F-4D97-AF65-F5344CB8AC3E}">
        <p14:creationId xmlns:p14="http://schemas.microsoft.com/office/powerpoint/2010/main" val="47763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20</a:t>
            </a:fld>
            <a:endParaRPr lang="en-US"/>
          </a:p>
        </p:txBody>
      </p:sp>
    </p:spTree>
    <p:extLst>
      <p:ext uri="{BB962C8B-B14F-4D97-AF65-F5344CB8AC3E}">
        <p14:creationId xmlns:p14="http://schemas.microsoft.com/office/powerpoint/2010/main" val="997248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21</a:t>
            </a:fld>
            <a:endParaRPr lang="en-US"/>
          </a:p>
        </p:txBody>
      </p:sp>
    </p:spTree>
    <p:extLst>
      <p:ext uri="{BB962C8B-B14F-4D97-AF65-F5344CB8AC3E}">
        <p14:creationId xmlns:p14="http://schemas.microsoft.com/office/powerpoint/2010/main" val="2773207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22</a:t>
            </a:fld>
            <a:endParaRPr lang="en-US"/>
          </a:p>
        </p:txBody>
      </p:sp>
    </p:spTree>
    <p:extLst>
      <p:ext uri="{BB962C8B-B14F-4D97-AF65-F5344CB8AC3E}">
        <p14:creationId xmlns:p14="http://schemas.microsoft.com/office/powerpoint/2010/main" val="2519671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23</a:t>
            </a:fld>
            <a:endParaRPr lang="en-US"/>
          </a:p>
        </p:txBody>
      </p:sp>
    </p:spTree>
    <p:extLst>
      <p:ext uri="{BB962C8B-B14F-4D97-AF65-F5344CB8AC3E}">
        <p14:creationId xmlns:p14="http://schemas.microsoft.com/office/powerpoint/2010/main" val="460162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25</a:t>
            </a:fld>
            <a:endParaRPr lang="en-US"/>
          </a:p>
        </p:txBody>
      </p:sp>
    </p:spTree>
    <p:extLst>
      <p:ext uri="{BB962C8B-B14F-4D97-AF65-F5344CB8AC3E}">
        <p14:creationId xmlns:p14="http://schemas.microsoft.com/office/powerpoint/2010/main" val="1046291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26</a:t>
            </a:fld>
            <a:endParaRPr lang="en-US"/>
          </a:p>
        </p:txBody>
      </p:sp>
    </p:spTree>
    <p:extLst>
      <p:ext uri="{BB962C8B-B14F-4D97-AF65-F5344CB8AC3E}">
        <p14:creationId xmlns:p14="http://schemas.microsoft.com/office/powerpoint/2010/main" val="226567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CC1BF-CBE4-4825-BF02-28BE988B0365}" type="slidenum">
              <a:rPr lang="en-US" smtClean="0"/>
              <a:t>5</a:t>
            </a:fld>
            <a:endParaRPr lang="en-US"/>
          </a:p>
        </p:txBody>
      </p:sp>
    </p:spTree>
    <p:extLst>
      <p:ext uri="{BB962C8B-B14F-4D97-AF65-F5344CB8AC3E}">
        <p14:creationId xmlns:p14="http://schemas.microsoft.com/office/powerpoint/2010/main" val="1200687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CC1BF-CBE4-4825-BF02-28BE988B0365}" type="slidenum">
              <a:rPr lang="en-US" smtClean="0"/>
              <a:t>6</a:t>
            </a:fld>
            <a:endParaRPr lang="en-US"/>
          </a:p>
        </p:txBody>
      </p:sp>
    </p:spTree>
    <p:extLst>
      <p:ext uri="{BB962C8B-B14F-4D97-AF65-F5344CB8AC3E}">
        <p14:creationId xmlns:p14="http://schemas.microsoft.com/office/powerpoint/2010/main" val="4224951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6CC1BF-CBE4-4825-BF02-28BE988B0365}" type="slidenum">
              <a:rPr lang="en-US" smtClean="0"/>
              <a:t>7</a:t>
            </a:fld>
            <a:endParaRPr lang="en-US"/>
          </a:p>
        </p:txBody>
      </p:sp>
    </p:spTree>
    <p:extLst>
      <p:ext uri="{BB962C8B-B14F-4D97-AF65-F5344CB8AC3E}">
        <p14:creationId xmlns:p14="http://schemas.microsoft.com/office/powerpoint/2010/main" val="138618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8</a:t>
            </a:fld>
            <a:endParaRPr lang="en-US"/>
          </a:p>
        </p:txBody>
      </p:sp>
    </p:spTree>
    <p:extLst>
      <p:ext uri="{BB962C8B-B14F-4D97-AF65-F5344CB8AC3E}">
        <p14:creationId xmlns:p14="http://schemas.microsoft.com/office/powerpoint/2010/main" val="1792060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9</a:t>
            </a:fld>
            <a:endParaRPr lang="en-US"/>
          </a:p>
        </p:txBody>
      </p:sp>
    </p:spTree>
    <p:extLst>
      <p:ext uri="{BB962C8B-B14F-4D97-AF65-F5344CB8AC3E}">
        <p14:creationId xmlns:p14="http://schemas.microsoft.com/office/powerpoint/2010/main" val="218258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10</a:t>
            </a:fld>
            <a:endParaRPr lang="en-US"/>
          </a:p>
        </p:txBody>
      </p:sp>
    </p:spTree>
    <p:extLst>
      <p:ext uri="{BB962C8B-B14F-4D97-AF65-F5344CB8AC3E}">
        <p14:creationId xmlns:p14="http://schemas.microsoft.com/office/powerpoint/2010/main" val="78530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pPr>
              <a:defRPr/>
            </a:pPr>
            <a:fld id="{DA493442-F786-4F7B-8BFE-AE5886AE868D}" type="slidenum">
              <a:rPr lang="en-US" smtClean="0"/>
              <a:pPr>
                <a:defRPr/>
              </a:pPr>
              <a:t>13</a:t>
            </a:fld>
            <a:endParaRPr lang="en-US"/>
          </a:p>
        </p:txBody>
      </p:sp>
    </p:spTree>
    <p:extLst>
      <p:ext uri="{BB962C8B-B14F-4D97-AF65-F5344CB8AC3E}">
        <p14:creationId xmlns:p14="http://schemas.microsoft.com/office/powerpoint/2010/main" val="114915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17</a:t>
            </a:fld>
            <a:endParaRPr lang="en-US"/>
          </a:p>
        </p:txBody>
      </p:sp>
    </p:spTree>
    <p:extLst>
      <p:ext uri="{BB962C8B-B14F-4D97-AF65-F5344CB8AC3E}">
        <p14:creationId xmlns:p14="http://schemas.microsoft.com/office/powerpoint/2010/main" val="463639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45660" y="1977222"/>
            <a:ext cx="11155861" cy="1288944"/>
          </a:xfrm>
          <a:prstGeom prst="rect">
            <a:avLst/>
          </a:prstGeom>
        </p:spPr>
        <p:txBody>
          <a:bodyPr vert="horz" lIns="91440" tIns="45720" rIns="91440" bIns="45720" rtlCol="0" anchor="t">
            <a:normAutofit/>
          </a:bodyPr>
          <a:lstStyle/>
          <a:p>
            <a:r>
              <a:rPr lang="en-US" dirty="0"/>
              <a:t>Click to edit Master title style</a:t>
            </a:r>
          </a:p>
        </p:txBody>
      </p:sp>
      <p:sp>
        <p:nvSpPr>
          <p:cNvPr id="5" name="Date Placeholder 2"/>
          <p:cNvSpPr>
            <a:spLocks noGrp="1"/>
          </p:cNvSpPr>
          <p:nvPr>
            <p:ph type="dt" sz="half" idx="2"/>
          </p:nvPr>
        </p:nvSpPr>
        <p:spPr>
          <a:xfrm>
            <a:off x="545657" y="3463172"/>
            <a:ext cx="5019403" cy="365125"/>
          </a:xfrm>
          <a:prstGeom prst="rect">
            <a:avLst/>
          </a:prstGeom>
        </p:spPr>
        <p:txBody>
          <a:bodyPr vert="horz" lIns="91440" tIns="45720" rIns="91440" bIns="45720" rtlCol="0" anchor="ctr"/>
          <a:lstStyle>
            <a:lvl1pPr algn="l">
              <a:defRPr sz="1800">
                <a:solidFill>
                  <a:schemeClr val="accent5"/>
                </a:solidFill>
              </a:defRPr>
            </a:lvl1pPr>
          </a:lstStyle>
          <a:p>
            <a:fld id="{6FF32D9F-9D58-2D41-A4DC-71F3E5933630}" type="datetime4">
              <a:rPr lang="en-US" smtClean="0"/>
              <a:pPr/>
              <a:t>April 25, 2024</a:t>
            </a:fld>
            <a:endParaRPr lang="en-US" dirty="0"/>
          </a:p>
        </p:txBody>
      </p:sp>
    </p:spTree>
    <p:extLst>
      <p:ext uri="{BB962C8B-B14F-4D97-AF65-F5344CB8AC3E}">
        <p14:creationId xmlns:p14="http://schemas.microsoft.com/office/powerpoint/2010/main" val="1641879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dedHeader_Title &amp; Content Bullets B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5760" y="425320"/>
            <a:ext cx="11666762" cy="1001843"/>
          </a:xfrm>
        </p:spPr>
        <p:txBody>
          <a:bodyPr/>
          <a:lstStyle/>
          <a:p>
            <a:r>
              <a:rPr lang="en-US" dirty="0"/>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1"/>
          </p:nvPr>
        </p:nvSpPr>
        <p:spPr>
          <a:xfrm>
            <a:off x="11704323" y="6492240"/>
            <a:ext cx="328199" cy="253346"/>
          </a:xfrm>
        </p:spPr>
        <p:txBody>
          <a:bodyPr/>
          <a:lstStyle/>
          <a:p>
            <a:fld id="{D54E1657-B2CE-DF49-8C24-138AB0399259}" type="slidenum">
              <a:rPr lang="en-US" smtClean="0"/>
              <a:pPr/>
              <a:t>‹#›</a:t>
            </a:fld>
            <a:endParaRPr lang="en-US" dirty="0"/>
          </a:p>
        </p:txBody>
      </p:sp>
      <p:sp>
        <p:nvSpPr>
          <p:cNvPr id="6" name="Rectangle 5"/>
          <p:cNvSpPr/>
          <p:nvPr userDrawn="1"/>
        </p:nvSpPr>
        <p:spPr>
          <a:xfrm flipV="1">
            <a:off x="0" y="1"/>
            <a:ext cx="12192000" cy="420780"/>
          </a:xfrm>
          <a:prstGeom prst="rect">
            <a:avLst/>
          </a:prstGeom>
          <a:gradFill>
            <a:gsLst>
              <a:gs pos="33000">
                <a:schemeClr val="accent1">
                  <a:lumMod val="5000"/>
                  <a:lumOff val="95000"/>
                  <a:alpha val="0"/>
                </a:schemeClr>
              </a:gs>
              <a:gs pos="6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24192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Bullets">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65760" y="1425580"/>
            <a:ext cx="5486400" cy="457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1"/>
          </p:nvPr>
        </p:nvSpPr>
        <p:spPr>
          <a:xfrm>
            <a:off x="6197185" y="1425580"/>
            <a:ext cx="5486400" cy="45720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65760" y="425320"/>
            <a:ext cx="11623130" cy="1026187"/>
          </a:xfrm>
        </p:spPr>
        <p:txBody>
          <a:bodyPr/>
          <a:lstStyle/>
          <a:p>
            <a:r>
              <a:rPr lang="en-US"/>
              <a:t>Click to edit Master title style</a:t>
            </a:r>
          </a:p>
        </p:txBody>
      </p:sp>
      <p:sp>
        <p:nvSpPr>
          <p:cNvPr id="3" name="Slide Number Placeholder 2"/>
          <p:cNvSpPr>
            <a:spLocks noGrp="1"/>
          </p:cNvSpPr>
          <p:nvPr>
            <p:ph type="sldNum" sz="quarter" idx="12"/>
          </p:nvPr>
        </p:nvSpPr>
        <p:spPr>
          <a:xfrm>
            <a:off x="11704323" y="6492240"/>
            <a:ext cx="328199" cy="253346"/>
          </a:xfr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677377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760" y="1453111"/>
            <a:ext cx="5486400" cy="586127"/>
          </a:xfrm>
          <a:prstGeom prst="rect">
            <a:avLst/>
          </a:prstGeom>
          <a:solidFill>
            <a:schemeClr val="accent6"/>
          </a:solidFill>
          <a:ln>
            <a:noFill/>
          </a:ln>
          <a:effectLst/>
        </p:spPr>
        <p:style>
          <a:lnRef idx="0">
            <a:schemeClr val="accent4"/>
          </a:lnRef>
          <a:fillRef idx="3">
            <a:schemeClr val="accent4"/>
          </a:fillRef>
          <a:effectRef idx="3">
            <a:schemeClr val="accent4"/>
          </a:effectRef>
          <a:fontRef idx="none"/>
        </p:style>
        <p:txBody>
          <a:bodyPr anchor="b">
            <a:normAutofit/>
          </a:bodyPr>
          <a:lstStyle>
            <a:lvl1pPr marL="0" indent="0">
              <a:lnSpc>
                <a:spcPct val="90000"/>
              </a:lnSpc>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56960" y="1453111"/>
            <a:ext cx="5486400" cy="586127"/>
          </a:xfrm>
          <a:prstGeom prst="rect">
            <a:avLst/>
          </a:prstGeom>
          <a:solidFill>
            <a:schemeClr val="accent6"/>
          </a:solidFill>
          <a:ln>
            <a:noFill/>
          </a:ln>
          <a:effectLst/>
        </p:spPr>
        <p:style>
          <a:lnRef idx="0">
            <a:schemeClr val="accent4"/>
          </a:lnRef>
          <a:fillRef idx="3">
            <a:schemeClr val="accent4"/>
          </a:fillRef>
          <a:effectRef idx="3">
            <a:schemeClr val="accent4"/>
          </a:effectRef>
          <a:fontRef idx="none"/>
        </p:style>
        <p:txBody>
          <a:bodyPr anchor="b">
            <a:normAutofit/>
          </a:bodyPr>
          <a:lstStyle>
            <a:lvl1pPr marL="0" indent="0">
              <a:lnSpc>
                <a:spcPct val="90000"/>
              </a:lnSpc>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365760" y="425320"/>
            <a:ext cx="11623130" cy="1026187"/>
          </a:xfrm>
        </p:spPr>
        <p:txBody>
          <a:bodyPr/>
          <a:lstStyle/>
          <a:p>
            <a:r>
              <a:rPr lang="en-US"/>
              <a:t>Click to edit Master title style</a:t>
            </a:r>
          </a:p>
        </p:txBody>
      </p:sp>
      <p:sp>
        <p:nvSpPr>
          <p:cNvPr id="7" name="Slide Number Placeholder 6"/>
          <p:cNvSpPr>
            <a:spLocks noGrp="1"/>
          </p:cNvSpPr>
          <p:nvPr>
            <p:ph type="sldNum" sz="quarter" idx="10"/>
          </p:nvPr>
        </p:nvSpPr>
        <p:spPr>
          <a:xfrm>
            <a:off x="11704323" y="6492240"/>
            <a:ext cx="328199" cy="253346"/>
          </a:xfrm>
        </p:spPr>
        <p:txBody>
          <a:bodyPr/>
          <a:lstStyle/>
          <a:p>
            <a:fld id="{D54E1657-B2CE-DF49-8C24-138AB0399259}" type="slidenum">
              <a:rPr lang="en-US" smtClean="0"/>
              <a:pPr/>
              <a:t>‹#›</a:t>
            </a:fld>
            <a:endParaRPr lang="en-US" dirty="0"/>
          </a:p>
        </p:txBody>
      </p:sp>
      <p:sp>
        <p:nvSpPr>
          <p:cNvPr id="9" name="Content Placeholder 8"/>
          <p:cNvSpPr>
            <a:spLocks noGrp="1"/>
          </p:cNvSpPr>
          <p:nvPr>
            <p:ph sz="quarter" idx="11"/>
          </p:nvPr>
        </p:nvSpPr>
        <p:spPr>
          <a:xfrm>
            <a:off x="365760" y="2075103"/>
            <a:ext cx="5486400" cy="41031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2"/>
          </p:nvPr>
        </p:nvSpPr>
        <p:spPr>
          <a:xfrm>
            <a:off x="6172201" y="2075108"/>
            <a:ext cx="5454651" cy="4115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788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n-Proprietary">
    <p:spTree>
      <p:nvGrpSpPr>
        <p:cNvPr id="1" name=""/>
        <p:cNvGrpSpPr/>
        <p:nvPr/>
      </p:nvGrpSpPr>
      <p:grpSpPr>
        <a:xfrm>
          <a:off x="0" y="0"/>
          <a:ext cx="0" cy="0"/>
          <a:chOff x="0" y="0"/>
          <a:chExt cx="0" cy="0"/>
        </a:xfrm>
      </p:grpSpPr>
      <p:sp>
        <p:nvSpPr>
          <p:cNvPr id="3" name="Rectangle 2"/>
          <p:cNvSpPr/>
          <p:nvPr userDrawn="1"/>
        </p:nvSpPr>
        <p:spPr>
          <a:xfrm>
            <a:off x="4438421" y="6528945"/>
            <a:ext cx="3618459" cy="18267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Slide Number Placeholder 4"/>
          <p:cNvSpPr>
            <a:spLocks noGrp="1"/>
          </p:cNvSpPr>
          <p:nvPr>
            <p:ph type="sldNum" sz="quarter" idx="10"/>
          </p:nvPr>
        </p:nvSpPr>
        <p:spPr>
          <a:xfrm>
            <a:off x="11704323" y="6492240"/>
            <a:ext cx="328199" cy="253346"/>
          </a:xfr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424202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4" name="Title 3"/>
          <p:cNvSpPr>
            <a:spLocks noGrp="1"/>
          </p:cNvSpPr>
          <p:nvPr>
            <p:ph type="title"/>
          </p:nvPr>
        </p:nvSpPr>
        <p:spPr>
          <a:xfrm>
            <a:off x="365760" y="429768"/>
            <a:ext cx="11666762" cy="1026187"/>
          </a:xfrm>
        </p:spPr>
        <p:txBody>
          <a:bodyPr/>
          <a:lstStyle/>
          <a:p>
            <a:r>
              <a:rPr lang="en-US"/>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2473080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dedHeader__Title &amp; Content">
    <p:spTree>
      <p:nvGrpSpPr>
        <p:cNvPr id="1" name=""/>
        <p:cNvGrpSpPr/>
        <p:nvPr/>
      </p:nvGrpSpPr>
      <p:grpSpPr>
        <a:xfrm>
          <a:off x="0" y="0"/>
          <a:ext cx="0" cy="0"/>
          <a:chOff x="0" y="0"/>
          <a:chExt cx="0" cy="0"/>
        </a:xfrm>
      </p:grpSpPr>
      <p:sp>
        <p:nvSpPr>
          <p:cNvPr id="4" name="Title 3"/>
          <p:cNvSpPr>
            <a:spLocks noGrp="1"/>
          </p:cNvSpPr>
          <p:nvPr>
            <p:ph type="title"/>
          </p:nvPr>
        </p:nvSpPr>
        <p:spPr>
          <a:xfrm>
            <a:off x="365760" y="429768"/>
            <a:ext cx="11666762" cy="1026187"/>
          </a:xfrm>
        </p:spPr>
        <p:txBody>
          <a:bodyPr/>
          <a:lstStyle/>
          <a:p>
            <a:r>
              <a:rPr lang="en-US"/>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
        <p:nvSpPr>
          <p:cNvPr id="7" name="Rectangle 6"/>
          <p:cNvSpPr/>
          <p:nvPr userDrawn="1"/>
        </p:nvSpPr>
        <p:spPr>
          <a:xfrm flipV="1">
            <a:off x="0" y="1"/>
            <a:ext cx="12192000" cy="420780"/>
          </a:xfrm>
          <a:prstGeom prst="rect">
            <a:avLst/>
          </a:prstGeom>
          <a:gradFill>
            <a:gsLst>
              <a:gs pos="33000">
                <a:schemeClr val="accent1">
                  <a:lumMod val="5000"/>
                  <a:lumOff val="95000"/>
                  <a:alpha val="0"/>
                </a:schemeClr>
              </a:gs>
              <a:gs pos="6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82277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5760" y="429768"/>
            <a:ext cx="11536801" cy="1026187"/>
          </a:xfrm>
        </p:spPr>
        <p:txBody>
          <a:bodyPr/>
          <a:lstStyle/>
          <a:p>
            <a:r>
              <a:rPr lang="en-US" dirty="0"/>
              <a:t>Click to edit Master title style</a:t>
            </a:r>
          </a:p>
        </p:txBody>
      </p:sp>
      <p:sp>
        <p:nvSpPr>
          <p:cNvPr id="4" name="Slide Number Placeholder 3"/>
          <p:cNvSpPr>
            <a:spLocks noGrp="1"/>
          </p:cNvSpPr>
          <p:nvPr>
            <p:ph type="sldNum" sz="quarter" idx="10"/>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2384346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2906831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Content B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444955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dedHeader_Title &amp; Content B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1"/>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
        <p:nvSpPr>
          <p:cNvPr id="6" name="Rectangle 5"/>
          <p:cNvSpPr/>
          <p:nvPr userDrawn="1"/>
        </p:nvSpPr>
        <p:spPr>
          <a:xfrm flipV="1">
            <a:off x="0" y="1"/>
            <a:ext cx="12192000" cy="420780"/>
          </a:xfrm>
          <a:prstGeom prst="rect">
            <a:avLst/>
          </a:prstGeom>
          <a:gradFill>
            <a:gsLst>
              <a:gs pos="33000">
                <a:schemeClr val="accent1">
                  <a:lumMod val="5000"/>
                  <a:lumOff val="95000"/>
                  <a:alpha val="0"/>
                </a:schemeClr>
              </a:gs>
              <a:gs pos="6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142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Dark">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45661" y="2195433"/>
            <a:ext cx="7083769" cy="2235171"/>
          </a:xfrm>
          <a:prstGeom prst="rect">
            <a:avLst/>
          </a:prstGeom>
        </p:spPr>
        <p:txBody>
          <a:bodyPr vert="horz" lIns="91440" tIns="45720" rIns="91440" bIns="45720" rtlCol="0" anchor="t">
            <a:normAutofit/>
          </a:bodyPr>
          <a:lstStyle/>
          <a:p>
            <a:r>
              <a:rPr lang="en-US" dirty="0"/>
              <a:t>Click to edit Master title style</a:t>
            </a:r>
          </a:p>
        </p:txBody>
      </p:sp>
      <p:sp>
        <p:nvSpPr>
          <p:cNvPr id="5" name="Date Placeholder 2"/>
          <p:cNvSpPr>
            <a:spLocks noGrp="1"/>
          </p:cNvSpPr>
          <p:nvPr>
            <p:ph type="dt" sz="half" idx="2"/>
          </p:nvPr>
        </p:nvSpPr>
        <p:spPr>
          <a:xfrm>
            <a:off x="545657" y="1707100"/>
            <a:ext cx="5058731" cy="365125"/>
          </a:xfrm>
          <a:prstGeom prst="rect">
            <a:avLst/>
          </a:prstGeom>
        </p:spPr>
        <p:txBody>
          <a:bodyPr vert="horz" lIns="91440" tIns="45720" rIns="91440" bIns="45720" rtlCol="0" anchor="ctr"/>
          <a:lstStyle>
            <a:lvl1pPr algn="l">
              <a:defRPr sz="1800">
                <a:solidFill>
                  <a:schemeClr val="accent5">
                    <a:lumMod val="60000"/>
                    <a:lumOff val="40000"/>
                  </a:schemeClr>
                </a:solidFill>
              </a:defRPr>
            </a:lvl1pPr>
          </a:lstStyle>
          <a:p>
            <a:fld id="{6FF32D9F-9D58-2D41-A4DC-71F3E5933630}" type="datetime4">
              <a:rPr lang="en-US" smtClean="0"/>
              <a:pPr/>
              <a:t>April 25, 2024</a:t>
            </a:fld>
            <a:endParaRPr lang="en-US" dirty="0"/>
          </a:p>
        </p:txBody>
      </p:sp>
    </p:spTree>
    <p:extLst>
      <p:ext uri="{BB962C8B-B14F-4D97-AF65-F5344CB8AC3E}">
        <p14:creationId xmlns:p14="http://schemas.microsoft.com/office/powerpoint/2010/main" val="4212998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B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25832600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B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704323" y="6492240"/>
            <a:ext cx="328199" cy="253346"/>
          </a:xfrm>
          <a:prstGeom prst="rect">
            <a:avLst/>
          </a:prstGeo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2660089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01 Pref Mode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C798977-6691-4BBF-958D-87A5282F1A84}" type="datetime1">
              <a:rPr lang="en-US" smtClean="0"/>
              <a:t>4/25/2024</a:t>
            </a:fld>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13677AE-BBE6-40CA-90C8-3E5A80B386BC}" type="slidenum">
              <a:rPr lang="en-US" altLang="en-US"/>
              <a:pPr>
                <a:defRPr/>
              </a:pPr>
              <a:t>‹#›</a:t>
            </a:fld>
            <a:endParaRPr lang="en-US" altLang="en-US"/>
          </a:p>
        </p:txBody>
      </p:sp>
      <p:sp>
        <p:nvSpPr>
          <p:cNvPr id="6" name="TextBox 5">
            <a:extLst>
              <a:ext uri="{FF2B5EF4-FFF2-40B4-BE49-F238E27FC236}">
                <a16:creationId xmlns:a16="http://schemas.microsoft.com/office/drawing/2014/main" id="{3B47195E-0C28-4522-BE91-3E604F2B9C16}"/>
              </a:ext>
            </a:extLst>
          </p:cNvPr>
          <p:cNvSpPr txBox="1"/>
          <p:nvPr userDrawn="1"/>
        </p:nvSpPr>
        <p:spPr>
          <a:xfrm>
            <a:off x="832338" y="529585"/>
            <a:ext cx="5348772" cy="523220"/>
          </a:xfrm>
          <a:prstGeom prst="rect">
            <a:avLst/>
          </a:prstGeom>
          <a:noFill/>
        </p:spPr>
        <p:txBody>
          <a:bodyPr wrap="none" rtlCol="0">
            <a:spAutoFit/>
          </a:bodyPr>
          <a:lstStyle/>
          <a:p>
            <a:r>
              <a:rPr lang="en-US" sz="2800">
                <a:solidFill>
                  <a:schemeClr val="bg1"/>
                </a:solidFill>
              </a:rPr>
              <a:t>401 – Performance Modeling</a:t>
            </a:r>
          </a:p>
        </p:txBody>
      </p:sp>
    </p:spTree>
    <p:extLst>
      <p:ext uri="{BB962C8B-B14F-4D97-AF65-F5344CB8AC3E}">
        <p14:creationId xmlns:p14="http://schemas.microsoft.com/office/powerpoint/2010/main" val="280947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en-US" dirty="0"/>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2067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BusinessAreas">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545660" y="3208867"/>
            <a:ext cx="11431853" cy="1508210"/>
          </a:xfrm>
          <a:prstGeom prst="rect">
            <a:avLst/>
          </a:prstGeom>
        </p:spPr>
        <p:txBody>
          <a:bodyPr vert="horz" lIns="91440" tIns="45720" rIns="91440" bIns="45720" rtlCol="0" anchor="t">
            <a:normAutofit/>
          </a:bodyPr>
          <a:lstStyle/>
          <a:p>
            <a:r>
              <a:rPr lang="en-US" dirty="0"/>
              <a:t>Click to edit Master title style</a:t>
            </a:r>
          </a:p>
        </p:txBody>
      </p:sp>
      <p:sp>
        <p:nvSpPr>
          <p:cNvPr id="7" name="Date Placeholder 2"/>
          <p:cNvSpPr>
            <a:spLocks noGrp="1"/>
          </p:cNvSpPr>
          <p:nvPr>
            <p:ph type="dt" sz="half" idx="2"/>
          </p:nvPr>
        </p:nvSpPr>
        <p:spPr>
          <a:xfrm>
            <a:off x="545657" y="4761946"/>
            <a:ext cx="5058731" cy="365125"/>
          </a:xfrm>
          <a:prstGeom prst="rect">
            <a:avLst/>
          </a:prstGeom>
        </p:spPr>
        <p:txBody>
          <a:bodyPr vert="horz" lIns="91440" tIns="45720" rIns="91440" bIns="45720" rtlCol="0" anchor="ctr"/>
          <a:lstStyle>
            <a:lvl1pPr algn="l">
              <a:defRPr sz="1800">
                <a:solidFill>
                  <a:schemeClr val="accent5"/>
                </a:solidFill>
              </a:defRPr>
            </a:lvl1pPr>
          </a:lstStyle>
          <a:p>
            <a:fld id="{6FF32D9F-9D58-2D41-A4DC-71F3E5933630}" type="datetime4">
              <a:rPr lang="en-US" smtClean="0"/>
              <a:pPr/>
              <a:t>April 25, 2024</a:t>
            </a:fld>
            <a:endParaRPr lang="en-US" dirty="0"/>
          </a:p>
        </p:txBody>
      </p:sp>
    </p:spTree>
    <p:extLst>
      <p:ext uri="{BB962C8B-B14F-4D97-AF65-F5344CB8AC3E}">
        <p14:creationId xmlns:p14="http://schemas.microsoft.com/office/powerpoint/2010/main" val="259037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Cover">
    <p:spTree>
      <p:nvGrpSpPr>
        <p:cNvPr id="1" name=""/>
        <p:cNvGrpSpPr/>
        <p:nvPr/>
      </p:nvGrpSpPr>
      <p:grpSpPr>
        <a:xfrm>
          <a:off x="0" y="0"/>
          <a:ext cx="0" cy="0"/>
          <a:chOff x="0" y="0"/>
          <a:chExt cx="0" cy="0"/>
        </a:xfrm>
      </p:grpSpPr>
      <p:sp>
        <p:nvSpPr>
          <p:cNvPr id="7" name="Title 6"/>
          <p:cNvSpPr>
            <a:spLocks noGrp="1"/>
          </p:cNvSpPr>
          <p:nvPr>
            <p:ph type="title"/>
          </p:nvPr>
        </p:nvSpPr>
        <p:spPr>
          <a:xfrm>
            <a:off x="963321" y="2028097"/>
            <a:ext cx="11010241" cy="2368061"/>
          </a:xfrm>
        </p:spPr>
        <p:txBody>
          <a:bodyPr/>
          <a:lstStyle/>
          <a:p>
            <a:r>
              <a:rPr lang="en-US" dirty="0"/>
              <a:t>Click to edit Master title style</a:t>
            </a:r>
          </a:p>
        </p:txBody>
      </p:sp>
      <p:sp>
        <p:nvSpPr>
          <p:cNvPr id="5" name="Slide Number Placeholder 1"/>
          <p:cNvSpPr>
            <a:spLocks noGrp="1"/>
          </p:cNvSpPr>
          <p:nvPr>
            <p:ph type="sldNum" sz="quarter" idx="4"/>
          </p:nvPr>
        </p:nvSpPr>
        <p:spPr>
          <a:xfrm>
            <a:off x="11704323" y="6492240"/>
            <a:ext cx="328199" cy="253346"/>
          </a:xfrm>
          <a:prstGeom prst="rect">
            <a:avLst/>
          </a:prstGeom>
        </p:spPr>
        <p:txBody>
          <a:bodyPr vert="horz" wrap="none" lIns="0" tIns="0" rIns="0" bIns="0" rtlCol="0" anchor="ctr"/>
          <a:lstStyle>
            <a:lvl1pPr algn="r">
              <a:defRPr sz="1050">
                <a:solidFill>
                  <a:schemeClr val="bg1"/>
                </a:solidFill>
              </a:defRPr>
            </a:lvl1p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921384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White Spacer">
    <p:bg>
      <p:bgPr>
        <a:solidFill>
          <a:schemeClr val="bg1"/>
        </a:solidFill>
        <a:effectLst/>
      </p:bgPr>
    </p:bg>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11704323" y="6492240"/>
            <a:ext cx="328199" cy="253346"/>
          </a:xfrm>
          <a:prstGeom prst="rect">
            <a:avLst/>
          </a:prstGeom>
        </p:spPr>
        <p:txBody>
          <a:bodyPr vert="horz" wrap="none" lIns="0" tIns="0" rIns="0" bIns="0" rtlCol="0" anchor="ctr"/>
          <a:lstStyle>
            <a:lvl1pPr algn="r">
              <a:defRPr sz="1050">
                <a:solidFill>
                  <a:schemeClr val="accent1"/>
                </a:solidFill>
              </a:defRPr>
            </a:lvl1p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2802756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olid Blue Spacer">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
        <p:nvSpPr>
          <p:cNvPr id="5" name="Rectangle 4"/>
          <p:cNvSpPr/>
          <p:nvPr userDrawn="1"/>
        </p:nvSpPr>
        <p:spPr>
          <a:xfrm>
            <a:off x="0" y="0"/>
            <a:ext cx="12192000" cy="68580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003E7E"/>
              </a:solidFill>
            </a:endParaRPr>
          </a:p>
        </p:txBody>
      </p:sp>
      <p:sp>
        <p:nvSpPr>
          <p:cNvPr id="8" name="Slide Number Placeholder 1"/>
          <p:cNvSpPr>
            <a:spLocks noGrp="1"/>
          </p:cNvSpPr>
          <p:nvPr>
            <p:ph type="sldNum" sz="quarter" idx="4"/>
          </p:nvPr>
        </p:nvSpPr>
        <p:spPr>
          <a:xfrm>
            <a:off x="11704323" y="6492240"/>
            <a:ext cx="328199" cy="253346"/>
          </a:xfrm>
          <a:prstGeom prst="rect">
            <a:avLst/>
          </a:prstGeom>
        </p:spPr>
        <p:txBody>
          <a:bodyPr vert="horz" wrap="none" lIns="0" tIns="0" rIns="0" bIns="0" rtlCol="0" anchor="ctr"/>
          <a:lstStyle>
            <a:lvl1pPr algn="r">
              <a:defRPr sz="1050">
                <a:solidFill>
                  <a:schemeClr val="bg1"/>
                </a:solidFill>
              </a:defRPr>
            </a:lvl1p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1295379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Content Bullets">
    <p:spTree>
      <p:nvGrpSpPr>
        <p:cNvPr id="1" name=""/>
        <p:cNvGrpSpPr/>
        <p:nvPr/>
      </p:nvGrpSpPr>
      <p:grpSpPr>
        <a:xfrm>
          <a:off x="0" y="0"/>
          <a:ext cx="0" cy="0"/>
          <a:chOff x="0" y="0"/>
          <a:chExt cx="0" cy="0"/>
        </a:xfrm>
      </p:grpSpPr>
      <p:sp>
        <p:nvSpPr>
          <p:cNvPr id="4" name="Title 3"/>
          <p:cNvSpPr>
            <a:spLocks noGrp="1"/>
          </p:cNvSpPr>
          <p:nvPr>
            <p:ph type="title"/>
          </p:nvPr>
        </p:nvSpPr>
        <p:spPr>
          <a:xfrm>
            <a:off x="365760" y="425320"/>
            <a:ext cx="11666762" cy="1001843"/>
          </a:xfrm>
        </p:spPr>
        <p:txBody>
          <a:bodyPr/>
          <a:lstStyle/>
          <a:p>
            <a:r>
              <a:rPr lang="en-US" dirty="0"/>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lvl4pPr marL="1028700" indent="-228600">
              <a:defRPr/>
            </a:lvl4pPr>
            <a:lvl5pPr marL="1312863" indent="-28416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1"/>
          </p:nvPr>
        </p:nvSpPr>
        <p:spPr>
          <a:xfrm>
            <a:off x="11704323" y="6492240"/>
            <a:ext cx="328199" cy="253346"/>
          </a:xfrm>
        </p:spPr>
        <p:txBody>
          <a:bodyPr wrap="none" lIns="0" tIns="0" rIns="0" bIns="0"/>
          <a:lstStyle/>
          <a:p>
            <a:fld id="{D54E1657-B2CE-DF49-8C24-138AB0399259}" type="slidenum">
              <a:rPr lang="en-US" smtClean="0"/>
              <a:pPr/>
              <a:t>‹#›</a:t>
            </a:fld>
            <a:endParaRPr lang="en-US" dirty="0"/>
          </a:p>
        </p:txBody>
      </p:sp>
    </p:spTree>
    <p:extLst>
      <p:ext uri="{BB962C8B-B14F-4D97-AF65-F5344CB8AC3E}">
        <p14:creationId xmlns:p14="http://schemas.microsoft.com/office/powerpoint/2010/main" val="346314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dedHeader__Title &amp; Content Bullets">
    <p:spTree>
      <p:nvGrpSpPr>
        <p:cNvPr id="1" name=""/>
        <p:cNvGrpSpPr/>
        <p:nvPr/>
      </p:nvGrpSpPr>
      <p:grpSpPr>
        <a:xfrm>
          <a:off x="0" y="0"/>
          <a:ext cx="0" cy="0"/>
          <a:chOff x="0" y="0"/>
          <a:chExt cx="0" cy="0"/>
        </a:xfrm>
      </p:grpSpPr>
      <p:sp>
        <p:nvSpPr>
          <p:cNvPr id="4" name="Title 3"/>
          <p:cNvSpPr>
            <a:spLocks noGrp="1"/>
          </p:cNvSpPr>
          <p:nvPr>
            <p:ph type="title"/>
          </p:nvPr>
        </p:nvSpPr>
        <p:spPr>
          <a:xfrm>
            <a:off x="365760" y="425320"/>
            <a:ext cx="11666762" cy="1001843"/>
          </a:xfrm>
        </p:spPr>
        <p:txBody>
          <a:bodyPr/>
          <a:lstStyle/>
          <a:p>
            <a:r>
              <a:rPr lang="en-US" dirty="0"/>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lvl4pPr marL="1028700" indent="-228600">
              <a:defRPr/>
            </a:lvl4pPr>
            <a:lvl5pPr marL="1312863" indent="-28416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1"/>
          </p:nvPr>
        </p:nvSpPr>
        <p:spPr>
          <a:xfrm>
            <a:off x="11704323" y="6492240"/>
            <a:ext cx="328199" cy="253346"/>
          </a:xfrm>
        </p:spPr>
        <p:txBody>
          <a:bodyPr wrap="none" lIns="0" tIns="0" rIns="0" bIns="0"/>
          <a:lstStyle/>
          <a:p>
            <a:fld id="{D54E1657-B2CE-DF49-8C24-138AB0399259}" type="slidenum">
              <a:rPr lang="en-US" smtClean="0"/>
              <a:pPr/>
              <a:t>‹#›</a:t>
            </a:fld>
            <a:endParaRPr lang="en-US" dirty="0"/>
          </a:p>
        </p:txBody>
      </p:sp>
      <p:sp>
        <p:nvSpPr>
          <p:cNvPr id="5" name="Rectangle 4"/>
          <p:cNvSpPr/>
          <p:nvPr userDrawn="1"/>
        </p:nvSpPr>
        <p:spPr>
          <a:xfrm flipV="1">
            <a:off x="0" y="1"/>
            <a:ext cx="12192000" cy="420780"/>
          </a:xfrm>
          <a:prstGeom prst="rect">
            <a:avLst/>
          </a:prstGeom>
          <a:gradFill>
            <a:gsLst>
              <a:gs pos="33000">
                <a:schemeClr val="accent1">
                  <a:lumMod val="5000"/>
                  <a:lumOff val="95000"/>
                  <a:alpha val="0"/>
                </a:schemeClr>
              </a:gs>
              <a:gs pos="66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7132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Bullets BG">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5760" y="425320"/>
            <a:ext cx="11666762" cy="1001843"/>
          </a:xfrm>
        </p:spPr>
        <p:txBody>
          <a:bodyPr/>
          <a:lstStyle/>
          <a:p>
            <a:r>
              <a:rPr lang="en-US" dirty="0"/>
              <a:t>Click to edit Master title style</a:t>
            </a:r>
          </a:p>
        </p:txBody>
      </p:sp>
      <p:sp>
        <p:nvSpPr>
          <p:cNvPr id="8" name="Content Placeholder 7"/>
          <p:cNvSpPr>
            <a:spLocks noGrp="1"/>
          </p:cNvSpPr>
          <p:nvPr>
            <p:ph sz="quarter" idx="10"/>
          </p:nvPr>
        </p:nvSpPr>
        <p:spPr>
          <a:xfrm>
            <a:off x="365760" y="1427163"/>
            <a:ext cx="11666762" cy="479266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p:cNvSpPr>
            <a:spLocks noGrp="1"/>
          </p:cNvSpPr>
          <p:nvPr>
            <p:ph type="sldNum" sz="quarter" idx="11"/>
          </p:nvPr>
        </p:nvSpPr>
        <p:spPr>
          <a:xfrm>
            <a:off x="11704323" y="6492240"/>
            <a:ext cx="328199" cy="253346"/>
          </a:xfrm>
        </p:spPr>
        <p:txBody>
          <a:body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7329467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6.jpeg"/><Relationship Id="rId7" Type="http://schemas.openxmlformats.org/officeDocument/2006/relationships/image" Target="../media/image9.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3.png"/><Relationship Id="rId4" Type="http://schemas.openxmlformats.org/officeDocument/2006/relationships/slideLayout" Target="../slideLayouts/slideLayout10.xml"/><Relationship Id="rId9"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6.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7" name="Rectangle 16"/>
          <p:cNvSpPr/>
          <p:nvPr userDrawn="1"/>
        </p:nvSpPr>
        <p:spPr>
          <a:xfrm flipV="1">
            <a:off x="0" y="1"/>
            <a:ext cx="12192000" cy="420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accent5">
                    <a:lumMod val="75000"/>
                  </a:schemeClr>
                </a:solidFill>
              </a:rPr>
              <a:t>‹#›</a:t>
            </a:fld>
            <a:endParaRPr lang="en-US" sz="1000" dirty="0">
              <a:solidFill>
                <a:schemeClr val="accent5">
                  <a:lumMod val="75000"/>
                </a:schemeClr>
              </a:solidFill>
            </a:endParaRPr>
          </a:p>
        </p:txBody>
      </p:sp>
      <p:sp>
        <p:nvSpPr>
          <p:cNvPr id="18"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rgbClr val="003E7E"/>
                </a:solidFill>
              </a:rPr>
              <a:t>‹#›</a:t>
            </a:fld>
            <a:endParaRPr lang="en-US" sz="1000" dirty="0">
              <a:solidFill>
                <a:srgbClr val="003E7E"/>
              </a:solidFill>
            </a:endParaRPr>
          </a:p>
        </p:txBody>
      </p:sp>
      <p:sp>
        <p:nvSpPr>
          <p:cNvPr id="16" name="TextBox 15"/>
          <p:cNvSpPr txBox="1"/>
          <p:nvPr userDrawn="1"/>
        </p:nvSpPr>
        <p:spPr>
          <a:xfrm>
            <a:off x="546382" y="78379"/>
            <a:ext cx="5577208" cy="276999"/>
          </a:xfrm>
          <a:prstGeom prst="rect">
            <a:avLst/>
          </a:prstGeom>
          <a:noFill/>
        </p:spPr>
        <p:txBody>
          <a:bodyPr wrap="square" rtlCol="0">
            <a:spAutoFit/>
          </a:bodyPr>
          <a:lstStyle/>
          <a:p>
            <a:r>
              <a:rPr lang="en-US" sz="1200" b="1" spc="0" dirty="0">
                <a:solidFill>
                  <a:schemeClr val="bg1"/>
                </a:solidFill>
              </a:rPr>
              <a:t>INNOVATIVE SOLUTIONS</a:t>
            </a:r>
            <a:r>
              <a:rPr lang="en-US" sz="1200" b="1" spc="0" baseline="0" dirty="0">
                <a:solidFill>
                  <a:schemeClr val="bg1"/>
                </a:solidFill>
              </a:rPr>
              <a:t> TO COMPLEX PROBLEMS</a:t>
            </a:r>
            <a:endParaRPr lang="en-US" sz="1200" b="1" spc="0" dirty="0">
              <a:solidFill>
                <a:schemeClr val="bg1"/>
              </a:solidFill>
            </a:endParaRPr>
          </a:p>
        </p:txBody>
      </p:sp>
      <p:sp>
        <p:nvSpPr>
          <p:cNvPr id="2" name="Title Placeholder 1"/>
          <p:cNvSpPr>
            <a:spLocks noGrp="1"/>
          </p:cNvSpPr>
          <p:nvPr>
            <p:ph type="title"/>
          </p:nvPr>
        </p:nvSpPr>
        <p:spPr>
          <a:xfrm>
            <a:off x="545660" y="1977222"/>
            <a:ext cx="11155861" cy="1288944"/>
          </a:xfrm>
          <a:prstGeom prst="rect">
            <a:avLst/>
          </a:prstGeom>
        </p:spPr>
        <p:txBody>
          <a:bodyPr vert="horz" lIns="91440" tIns="45720" rIns="91440" bIns="45720" rtlCol="0" anchor="t">
            <a:normAutofit/>
          </a:bodyPr>
          <a:lstStyle/>
          <a:p>
            <a:r>
              <a:rPr lang="en-US" dirty="0"/>
              <a:t>Click to edit Master title style</a:t>
            </a:r>
          </a:p>
        </p:txBody>
      </p:sp>
      <p:sp>
        <p:nvSpPr>
          <p:cNvPr id="3" name="Date Placeholder 2"/>
          <p:cNvSpPr>
            <a:spLocks noGrp="1"/>
          </p:cNvSpPr>
          <p:nvPr>
            <p:ph type="dt" sz="half" idx="2"/>
          </p:nvPr>
        </p:nvSpPr>
        <p:spPr>
          <a:xfrm>
            <a:off x="545657" y="3463172"/>
            <a:ext cx="5019403" cy="365125"/>
          </a:xfrm>
          <a:prstGeom prst="rect">
            <a:avLst/>
          </a:prstGeom>
        </p:spPr>
        <p:txBody>
          <a:bodyPr vert="horz" lIns="91440" tIns="45720" rIns="91440" bIns="45720" rtlCol="0" anchor="ctr"/>
          <a:lstStyle>
            <a:lvl1pPr algn="l">
              <a:defRPr sz="1800">
                <a:solidFill>
                  <a:schemeClr val="accent5"/>
                </a:solidFill>
              </a:defRPr>
            </a:lvl1pPr>
          </a:lstStyle>
          <a:p>
            <a:fld id="{6FF32D9F-9D58-2D41-A4DC-71F3E5933630}" type="datetime4">
              <a:rPr lang="en-US" smtClean="0"/>
              <a:pPr/>
              <a:t>April 25, 2024</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79501" y="5798873"/>
            <a:ext cx="2580322" cy="913863"/>
          </a:xfrm>
          <a:prstGeom prst="rect">
            <a:avLst/>
          </a:prstGeom>
        </p:spPr>
      </p:pic>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a:ext>
            </a:extLst>
          </a:blip>
          <a:srcRect l="6762" t="15811" r="63124" b="16471"/>
          <a:stretch/>
        </p:blipFill>
        <p:spPr>
          <a:xfrm>
            <a:off x="0" y="0"/>
            <a:ext cx="544493" cy="433470"/>
          </a:xfrm>
          <a:prstGeom prst="rect">
            <a:avLst/>
          </a:prstGeom>
        </p:spPr>
      </p:pic>
      <p:sp>
        <p:nvSpPr>
          <p:cNvPr id="6" name="Rectangle 5"/>
          <p:cNvSpPr/>
          <p:nvPr userDrawn="1"/>
        </p:nvSpPr>
        <p:spPr>
          <a:xfrm>
            <a:off x="8698679" y="3608939"/>
            <a:ext cx="2991525" cy="215444"/>
          </a:xfrm>
          <a:prstGeom prst="rect">
            <a:avLst/>
          </a:prstGeom>
        </p:spPr>
        <p:txBody>
          <a:bodyPr wrap="none">
            <a:spAutoFit/>
          </a:bodyPr>
          <a:lstStyle/>
          <a:p>
            <a:pPr algn="ctr"/>
            <a:r>
              <a:rPr lang="en-US" sz="800" i="0" dirty="0">
                <a:solidFill>
                  <a:schemeClr val="accent1"/>
                </a:solidFill>
              </a:rPr>
              <a:t>© 2024 Applied Research Associates, Inc. </a:t>
            </a:r>
            <a:r>
              <a:rPr lang="en-US" sz="800" i="0" dirty="0">
                <a:solidFill>
                  <a:schemeClr val="accent1"/>
                </a:solidFill>
                <a:sym typeface="Symbol" panose="05050102010706020507" pitchFamily="18" charset="2"/>
              </a:rPr>
              <a:t></a:t>
            </a:r>
            <a:r>
              <a:rPr lang="en-US" sz="800" i="0" dirty="0">
                <a:solidFill>
                  <a:schemeClr val="accent1"/>
                </a:solidFill>
              </a:rPr>
              <a:t>  ARA Proprietary</a:t>
            </a:r>
          </a:p>
        </p:txBody>
      </p:sp>
      <p:sp>
        <p:nvSpPr>
          <p:cNvPr id="14" name="Isosceles Triangle 13"/>
          <p:cNvSpPr/>
          <p:nvPr userDrawn="1"/>
        </p:nvSpPr>
        <p:spPr>
          <a:xfrm rot="10800000" flipH="1">
            <a:off x="5442323" y="3827131"/>
            <a:ext cx="1307356" cy="519921"/>
          </a:xfrm>
          <a:prstGeom prst="triangl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400"/>
          </a:p>
        </p:txBody>
      </p:sp>
      <p:sp>
        <p:nvSpPr>
          <p:cNvPr id="19" name="Rectangle 18"/>
          <p:cNvSpPr/>
          <p:nvPr userDrawn="1"/>
        </p:nvSpPr>
        <p:spPr>
          <a:xfrm rot="5400000" flipH="1">
            <a:off x="6067045" y="-5648118"/>
            <a:ext cx="54864" cy="1218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63358211"/>
      </p:ext>
    </p:extLst>
  </p:cSld>
  <p:clrMap bg1="lt1" tx1="dk1" bg2="lt2" tx2="dk2" accent1="accent1" accent2="accent2" accent3="accent3" accent4="accent4" accent5="accent5" accent6="accent6" hlink="hlink" folHlink="folHlink"/>
  <p:sldLayoutIdLst>
    <p:sldLayoutId id="2147487581" r:id="rId1"/>
  </p:sldLayoutIdLst>
  <p:hf hdr="0" ftr="0"/>
  <p:txStyles>
    <p:titleStyle>
      <a:lvl1pPr algn="l" defTabSz="914400" rtl="0" eaLnBrk="1" latinLnBrk="0" hangingPunct="1">
        <a:lnSpc>
          <a:spcPct val="90000"/>
        </a:lnSpc>
        <a:spcBef>
          <a:spcPct val="0"/>
        </a:spcBef>
        <a:buNone/>
        <a:defRPr sz="4400" b="1" kern="1200">
          <a:solidFill>
            <a:schemeClr val="accent1"/>
          </a:solidFill>
          <a:effectLst/>
          <a:latin typeface="+mj-lt"/>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4" name="Picture 13" descr="ARAblu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34169" y="5847748"/>
            <a:ext cx="2525237" cy="892954"/>
          </a:xfrm>
          <a:prstGeom prst="rect">
            <a:avLst/>
          </a:prstGeom>
        </p:spPr>
      </p:pic>
      <p:sp>
        <p:nvSpPr>
          <p:cNvPr id="17" name="Rectangle 16"/>
          <p:cNvSpPr/>
          <p:nvPr userDrawn="1"/>
        </p:nvSpPr>
        <p:spPr>
          <a:xfrm flipV="1">
            <a:off x="0" y="1"/>
            <a:ext cx="12192000" cy="4207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accent5">
                    <a:lumMod val="75000"/>
                  </a:schemeClr>
                </a:solidFill>
              </a:rPr>
              <a:t>‹#›</a:t>
            </a:fld>
            <a:endParaRPr lang="en-US" sz="1000" dirty="0">
              <a:solidFill>
                <a:schemeClr val="accent5">
                  <a:lumMod val="75000"/>
                </a:schemeClr>
              </a:solidFill>
            </a:endParaRPr>
          </a:p>
        </p:txBody>
      </p:sp>
      <p:sp>
        <p:nvSpPr>
          <p:cNvPr id="18"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rgbClr val="003E7E"/>
                </a:solidFill>
              </a:rPr>
              <a:t>‹#›</a:t>
            </a:fld>
            <a:endParaRPr lang="en-US" sz="1000" dirty="0">
              <a:solidFill>
                <a:srgbClr val="003E7E"/>
              </a:solidFill>
            </a:endParaRPr>
          </a:p>
        </p:txBody>
      </p:sp>
      <p:sp>
        <p:nvSpPr>
          <p:cNvPr id="16" name="TextBox 15"/>
          <p:cNvSpPr txBox="1"/>
          <p:nvPr userDrawn="1"/>
        </p:nvSpPr>
        <p:spPr>
          <a:xfrm>
            <a:off x="544493" y="78379"/>
            <a:ext cx="5577208" cy="276999"/>
          </a:xfrm>
          <a:prstGeom prst="rect">
            <a:avLst/>
          </a:prstGeom>
          <a:noFill/>
        </p:spPr>
        <p:txBody>
          <a:bodyPr wrap="square" rtlCol="0">
            <a:spAutoFit/>
          </a:bodyPr>
          <a:lstStyle/>
          <a:p>
            <a:r>
              <a:rPr lang="en-US" sz="1200" b="1" spc="0" dirty="0">
                <a:solidFill>
                  <a:schemeClr val="bg1"/>
                </a:solidFill>
              </a:rPr>
              <a:t>INNOVATIVE SOLUTIONS</a:t>
            </a:r>
            <a:r>
              <a:rPr lang="en-US" sz="1200" b="1" spc="0" baseline="0" dirty="0">
                <a:solidFill>
                  <a:schemeClr val="bg1"/>
                </a:solidFill>
              </a:rPr>
              <a:t> TO COMPLEX PROBLEMS</a:t>
            </a:r>
            <a:endParaRPr lang="en-US" sz="1200" b="1" spc="0" dirty="0">
              <a:solidFill>
                <a:schemeClr val="bg1"/>
              </a:solidFill>
            </a:endParaRPr>
          </a:p>
        </p:txBody>
      </p:sp>
      <p:sp>
        <p:nvSpPr>
          <p:cNvPr id="2" name="Title Placeholder 1"/>
          <p:cNvSpPr>
            <a:spLocks noGrp="1"/>
          </p:cNvSpPr>
          <p:nvPr>
            <p:ph type="title"/>
          </p:nvPr>
        </p:nvSpPr>
        <p:spPr>
          <a:xfrm>
            <a:off x="545659" y="2101159"/>
            <a:ext cx="9099788" cy="1577716"/>
          </a:xfrm>
          <a:prstGeom prst="rect">
            <a:avLst/>
          </a:prstGeom>
        </p:spPr>
        <p:txBody>
          <a:bodyPr vert="horz" lIns="91440" tIns="45720" rIns="91440" bIns="45720" rtlCol="0" anchor="t">
            <a:normAutofit/>
          </a:bodyPr>
          <a:lstStyle/>
          <a:p>
            <a:r>
              <a:rPr lang="en-US" dirty="0"/>
              <a:t>Click to edit Master title style</a:t>
            </a:r>
          </a:p>
        </p:txBody>
      </p:sp>
      <p:sp>
        <p:nvSpPr>
          <p:cNvPr id="3" name="Date Placeholder 2"/>
          <p:cNvSpPr>
            <a:spLocks noGrp="1"/>
          </p:cNvSpPr>
          <p:nvPr>
            <p:ph type="dt" sz="half" idx="2"/>
          </p:nvPr>
        </p:nvSpPr>
        <p:spPr>
          <a:xfrm>
            <a:off x="545657" y="3903547"/>
            <a:ext cx="5058731" cy="365125"/>
          </a:xfrm>
          <a:prstGeom prst="rect">
            <a:avLst/>
          </a:prstGeom>
        </p:spPr>
        <p:txBody>
          <a:bodyPr vert="horz" lIns="91440" tIns="45720" rIns="91440" bIns="45720" rtlCol="0" anchor="ctr"/>
          <a:lstStyle>
            <a:lvl1pPr algn="l">
              <a:defRPr sz="1800">
                <a:solidFill>
                  <a:schemeClr val="accent5">
                    <a:lumMod val="60000"/>
                    <a:lumOff val="40000"/>
                  </a:schemeClr>
                </a:solidFill>
              </a:defRPr>
            </a:lvl1pPr>
          </a:lstStyle>
          <a:p>
            <a:fld id="{6FF32D9F-9D58-2D41-A4DC-71F3E5933630}" type="datetime4">
              <a:rPr lang="en-US" smtClean="0"/>
              <a:pPr/>
              <a:t>April 25, 2024</a:t>
            </a:fld>
            <a:endParaRPr lang="en-US" dirty="0"/>
          </a:p>
        </p:txBody>
      </p:sp>
      <p:pic>
        <p:nvPicPr>
          <p:cNvPr id="15" name="Picture 14"/>
          <p:cNvPicPr>
            <a:picLocks noChangeAspect="1"/>
          </p:cNvPicPr>
          <p:nvPr userDrawn="1"/>
        </p:nvPicPr>
        <p:blipFill rotWithShape="1">
          <a:blip r:embed="rId5" cstate="print">
            <a:extLst>
              <a:ext uri="{28A0092B-C50C-407E-A947-70E740481C1C}">
                <a14:useLocalDpi xmlns:a14="http://schemas.microsoft.com/office/drawing/2010/main"/>
              </a:ext>
            </a:extLst>
          </a:blip>
          <a:srcRect l="6762" t="15811" r="63124" b="16471"/>
          <a:stretch/>
        </p:blipFill>
        <p:spPr>
          <a:xfrm>
            <a:off x="0" y="0"/>
            <a:ext cx="544493" cy="433470"/>
          </a:xfrm>
          <a:prstGeom prst="rect">
            <a:avLst/>
          </a:prstGeom>
        </p:spPr>
      </p:pic>
      <p:sp>
        <p:nvSpPr>
          <p:cNvPr id="6" name="Rectangle 5"/>
          <p:cNvSpPr/>
          <p:nvPr userDrawn="1"/>
        </p:nvSpPr>
        <p:spPr>
          <a:xfrm>
            <a:off x="544493" y="5495307"/>
            <a:ext cx="2991525" cy="215444"/>
          </a:xfrm>
          <a:prstGeom prst="rect">
            <a:avLst/>
          </a:prstGeom>
        </p:spPr>
        <p:txBody>
          <a:bodyPr wrap="none">
            <a:spAutoFit/>
          </a:bodyPr>
          <a:lstStyle/>
          <a:p>
            <a:pPr algn="ctr"/>
            <a:r>
              <a:rPr lang="en-US" sz="800" i="0" dirty="0">
                <a:solidFill>
                  <a:schemeClr val="bg1"/>
                </a:solidFill>
              </a:rPr>
              <a:t>© 2022 Applied Research Associates, Inc. </a:t>
            </a:r>
            <a:r>
              <a:rPr lang="en-US" sz="800" i="0" dirty="0">
                <a:solidFill>
                  <a:schemeClr val="bg1"/>
                </a:solidFill>
                <a:sym typeface="Symbol" panose="05050102010706020507" pitchFamily="18" charset="2"/>
              </a:rPr>
              <a:t></a:t>
            </a:r>
            <a:r>
              <a:rPr lang="en-US" sz="800" i="0" dirty="0">
                <a:solidFill>
                  <a:schemeClr val="bg1"/>
                </a:solidFill>
              </a:rPr>
              <a:t>  ARA Proprietary</a:t>
            </a:r>
          </a:p>
        </p:txBody>
      </p:sp>
      <p:sp>
        <p:nvSpPr>
          <p:cNvPr id="20" name="Rectangle 19"/>
          <p:cNvSpPr/>
          <p:nvPr userDrawn="1"/>
        </p:nvSpPr>
        <p:spPr>
          <a:xfrm rot="5400000" flipH="1">
            <a:off x="6067045" y="-5648118"/>
            <a:ext cx="54864" cy="1218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9492830"/>
      </p:ext>
    </p:extLst>
  </p:cSld>
  <p:clrMap bg1="lt1" tx1="dk1" bg2="lt2" tx2="dk2" accent1="accent1" accent2="accent2" accent3="accent3" accent4="accent4" accent5="accent5" accent6="accent6" hlink="hlink" folHlink="folHlink"/>
  <p:sldLayoutIdLst>
    <p:sldLayoutId id="2147487591" r:id="rId1"/>
  </p:sldLayoutIdLst>
  <p:hf hdr="0" ftr="0"/>
  <p:txStyles>
    <p:titleStyle>
      <a:lvl1pPr algn="l" defTabSz="914400" rtl="0" eaLnBrk="1" latinLnBrk="0" hangingPunct="1">
        <a:lnSpc>
          <a:spcPct val="90000"/>
        </a:lnSpc>
        <a:spcBef>
          <a:spcPct val="0"/>
        </a:spcBef>
        <a:buNone/>
        <a:defRPr sz="4400" b="1" kern="1200">
          <a:solidFill>
            <a:schemeClr val="bg1"/>
          </a:solidFill>
          <a:effectLst/>
          <a:latin typeface="+mj-lt"/>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24" name="Rectangle 23"/>
          <p:cNvSpPr/>
          <p:nvPr userDrawn="1"/>
        </p:nvSpPr>
        <p:spPr>
          <a:xfrm flipV="1">
            <a:off x="0" y="5216799"/>
            <a:ext cx="12192000" cy="16437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userDrawn="1"/>
        </p:nvSpPr>
        <p:spPr>
          <a:xfrm flipV="1">
            <a:off x="0" y="1"/>
            <a:ext cx="12192000" cy="4207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accent5">
                    <a:lumMod val="75000"/>
                  </a:schemeClr>
                </a:solidFill>
              </a:rPr>
              <a:t>‹#›</a:t>
            </a:fld>
            <a:endParaRPr lang="en-US" sz="1000" dirty="0">
              <a:solidFill>
                <a:schemeClr val="accent5">
                  <a:lumMod val="75000"/>
                </a:schemeClr>
              </a:solidFill>
            </a:endParaRPr>
          </a:p>
        </p:txBody>
      </p:sp>
      <p:sp>
        <p:nvSpPr>
          <p:cNvPr id="18" name="Rectangle 7"/>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rgbClr val="003E7E"/>
                </a:solidFill>
              </a:rPr>
              <a:t>‹#›</a:t>
            </a:fld>
            <a:endParaRPr lang="en-US" sz="1000" dirty="0">
              <a:solidFill>
                <a:srgbClr val="003E7E"/>
              </a:solidFill>
            </a:endParaRPr>
          </a:p>
        </p:txBody>
      </p:sp>
      <p:sp>
        <p:nvSpPr>
          <p:cNvPr id="16" name="TextBox 15"/>
          <p:cNvSpPr txBox="1"/>
          <p:nvPr userDrawn="1"/>
        </p:nvSpPr>
        <p:spPr>
          <a:xfrm>
            <a:off x="544493" y="78379"/>
            <a:ext cx="5577208" cy="276999"/>
          </a:xfrm>
          <a:prstGeom prst="rect">
            <a:avLst/>
          </a:prstGeom>
          <a:noFill/>
        </p:spPr>
        <p:txBody>
          <a:bodyPr wrap="square" rtlCol="0">
            <a:spAutoFit/>
          </a:bodyPr>
          <a:lstStyle/>
          <a:p>
            <a:r>
              <a:rPr lang="en-US" sz="1200" b="1" spc="0" dirty="0">
                <a:solidFill>
                  <a:schemeClr val="bg1"/>
                </a:solidFill>
              </a:rPr>
              <a:t>INNOVATIVE SOLUTIONS</a:t>
            </a:r>
            <a:r>
              <a:rPr lang="en-US" sz="1200" b="1" spc="0" baseline="0" dirty="0">
                <a:solidFill>
                  <a:schemeClr val="bg1"/>
                </a:solidFill>
              </a:rPr>
              <a:t> TO COMPLEX PROBLEMS</a:t>
            </a:r>
            <a:endParaRPr lang="en-US" sz="1200" b="1" spc="0" dirty="0">
              <a:solidFill>
                <a:schemeClr val="bg1"/>
              </a:solidFill>
            </a:endParaRPr>
          </a:p>
        </p:txBody>
      </p:sp>
      <p:sp>
        <p:nvSpPr>
          <p:cNvPr id="2" name="Title Placeholder 1"/>
          <p:cNvSpPr>
            <a:spLocks noGrp="1"/>
          </p:cNvSpPr>
          <p:nvPr>
            <p:ph type="title"/>
          </p:nvPr>
        </p:nvSpPr>
        <p:spPr>
          <a:xfrm>
            <a:off x="545659" y="3184225"/>
            <a:ext cx="11307676" cy="1577716"/>
          </a:xfrm>
          <a:prstGeom prst="rect">
            <a:avLst/>
          </a:prstGeom>
        </p:spPr>
        <p:txBody>
          <a:bodyPr vert="horz" lIns="91440" tIns="45720" rIns="91440" bIns="45720" rtlCol="0" anchor="t">
            <a:normAutofit/>
          </a:bodyPr>
          <a:lstStyle/>
          <a:p>
            <a:r>
              <a:rPr lang="en-US" dirty="0"/>
              <a:t>Click to edit Master title style</a:t>
            </a:r>
          </a:p>
        </p:txBody>
      </p:sp>
      <p:sp>
        <p:nvSpPr>
          <p:cNvPr id="3" name="Date Placeholder 2"/>
          <p:cNvSpPr>
            <a:spLocks noGrp="1"/>
          </p:cNvSpPr>
          <p:nvPr>
            <p:ph type="dt" sz="half" idx="2"/>
          </p:nvPr>
        </p:nvSpPr>
        <p:spPr>
          <a:xfrm>
            <a:off x="545657" y="4761946"/>
            <a:ext cx="5058731" cy="365125"/>
          </a:xfrm>
          <a:prstGeom prst="rect">
            <a:avLst/>
          </a:prstGeom>
        </p:spPr>
        <p:txBody>
          <a:bodyPr vert="horz" lIns="91440" tIns="45720" rIns="91440" bIns="45720" rtlCol="0" anchor="ctr"/>
          <a:lstStyle>
            <a:lvl1pPr algn="l">
              <a:defRPr sz="1800">
                <a:solidFill>
                  <a:schemeClr val="accent5"/>
                </a:solidFill>
              </a:defRPr>
            </a:lvl1pPr>
          </a:lstStyle>
          <a:p>
            <a:fld id="{6FF32D9F-9D58-2D41-A4DC-71F3E5933630}" type="datetime4">
              <a:rPr lang="en-US" smtClean="0"/>
              <a:pPr/>
              <a:t>April 25, 2024</a:t>
            </a:fld>
            <a:endParaRPr lang="en-US" dirty="0"/>
          </a:p>
        </p:txBody>
      </p:sp>
      <p:pic>
        <p:nvPicPr>
          <p:cNvPr id="15" name="Picture 14"/>
          <p:cNvPicPr>
            <a:picLocks noChangeAspect="1"/>
          </p:cNvPicPr>
          <p:nvPr userDrawn="1"/>
        </p:nvPicPr>
        <p:blipFill rotWithShape="1">
          <a:blip r:embed="rId4" cstate="print">
            <a:extLst>
              <a:ext uri="{28A0092B-C50C-407E-A947-70E740481C1C}">
                <a14:useLocalDpi xmlns:a14="http://schemas.microsoft.com/office/drawing/2010/main"/>
              </a:ext>
            </a:extLst>
          </a:blip>
          <a:srcRect l="6762" t="15811" r="63124" b="16471"/>
          <a:stretch/>
        </p:blipFill>
        <p:spPr>
          <a:xfrm>
            <a:off x="0" y="0"/>
            <a:ext cx="544493" cy="433470"/>
          </a:xfrm>
          <a:prstGeom prst="rect">
            <a:avLst/>
          </a:prstGeom>
        </p:spPr>
      </p:pic>
      <p:sp>
        <p:nvSpPr>
          <p:cNvPr id="6" name="Rectangle 5"/>
          <p:cNvSpPr/>
          <p:nvPr userDrawn="1"/>
        </p:nvSpPr>
        <p:spPr>
          <a:xfrm>
            <a:off x="8581179" y="4980868"/>
            <a:ext cx="2991525" cy="215444"/>
          </a:xfrm>
          <a:prstGeom prst="rect">
            <a:avLst/>
          </a:prstGeom>
        </p:spPr>
        <p:txBody>
          <a:bodyPr wrap="none">
            <a:spAutoFit/>
          </a:bodyPr>
          <a:lstStyle/>
          <a:p>
            <a:pPr algn="ctr"/>
            <a:r>
              <a:rPr lang="en-US" sz="800" i="0" dirty="0">
                <a:solidFill>
                  <a:schemeClr val="tx1">
                    <a:lumMod val="50000"/>
                    <a:lumOff val="50000"/>
                  </a:schemeClr>
                </a:solidFill>
              </a:rPr>
              <a:t>© 2022 Applied Research Associates, Inc. </a:t>
            </a:r>
            <a:r>
              <a:rPr lang="en-US" sz="800" i="0" dirty="0">
                <a:solidFill>
                  <a:schemeClr val="tx1">
                    <a:lumMod val="50000"/>
                    <a:lumOff val="50000"/>
                  </a:schemeClr>
                </a:solidFill>
                <a:sym typeface="Symbol" panose="05050102010706020507" pitchFamily="18" charset="2"/>
              </a:rPr>
              <a:t></a:t>
            </a:r>
            <a:r>
              <a:rPr lang="en-US" sz="800" i="0" dirty="0">
                <a:solidFill>
                  <a:schemeClr val="tx1">
                    <a:lumMod val="50000"/>
                    <a:lumOff val="50000"/>
                  </a:schemeClr>
                </a:solidFill>
              </a:rPr>
              <a:t>  ARA Proprietary</a:t>
            </a:r>
          </a:p>
        </p:txBody>
      </p:sp>
      <p:pic>
        <p:nvPicPr>
          <p:cNvPr id="13" name="Picture 12"/>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81179" y="741330"/>
            <a:ext cx="2972775" cy="1052858"/>
          </a:xfrm>
          <a:prstGeom prst="rect">
            <a:avLst/>
          </a:prstGeom>
        </p:spPr>
      </p:pic>
      <p:pic>
        <p:nvPicPr>
          <p:cNvPr id="20" name="Picture 19"/>
          <p:cNvPicPr>
            <a:picLocks noChangeAspect="1"/>
          </p:cNvPicPr>
          <p:nvPr userDrawn="1"/>
        </p:nvPicPr>
        <p:blipFill>
          <a:blip r:embed="rId6">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3926400" y="5639572"/>
            <a:ext cx="1195977" cy="668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userDrawn="1"/>
        </p:nvPicPr>
        <p:blipFill>
          <a:blip r:embed="rId7">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7491797" y="5486805"/>
            <a:ext cx="833280" cy="909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p:cNvPicPr>
            <a:picLocks noChangeAspect="1"/>
          </p:cNvPicPr>
          <p:nvPr userDrawn="1"/>
        </p:nvPicPr>
        <p:blipFill>
          <a:blip r:embed="rId8">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a:off x="10254653" y="5607742"/>
            <a:ext cx="870583" cy="7759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p:cNvPicPr>
            <a:picLocks noChangeAspect="1"/>
          </p:cNvPicPr>
          <p:nvPr userDrawn="1"/>
        </p:nvPicPr>
        <p:blipFill>
          <a:blip r:embed="rId9">
            <a:duotone>
              <a:prstClr val="black"/>
              <a:schemeClr val="accent5">
                <a:tint val="45000"/>
                <a:satMod val="400000"/>
              </a:schemeClr>
            </a:duotone>
          </a:blip>
          <a:stretch>
            <a:fillRect/>
          </a:stretch>
        </p:blipFill>
        <p:spPr>
          <a:xfrm>
            <a:off x="1095177" y="5506470"/>
            <a:ext cx="864000" cy="913371"/>
          </a:xfrm>
          <a:prstGeom prst="rect">
            <a:avLst/>
          </a:prstGeom>
        </p:spPr>
      </p:pic>
      <p:sp>
        <p:nvSpPr>
          <p:cNvPr id="25" name="Isosceles Triangle 24"/>
          <p:cNvSpPr/>
          <p:nvPr userDrawn="1"/>
        </p:nvSpPr>
        <p:spPr>
          <a:xfrm rot="10800000" flipH="1">
            <a:off x="5442323" y="5199258"/>
            <a:ext cx="1307356" cy="519921"/>
          </a:xfrm>
          <a:prstGeom prst="triangle">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400"/>
          </a:p>
        </p:txBody>
      </p:sp>
      <p:sp>
        <p:nvSpPr>
          <p:cNvPr id="26" name="TextBox 25"/>
          <p:cNvSpPr txBox="1"/>
          <p:nvPr userDrawn="1"/>
        </p:nvSpPr>
        <p:spPr>
          <a:xfrm>
            <a:off x="365038" y="6472769"/>
            <a:ext cx="2513633" cy="246221"/>
          </a:xfrm>
          <a:prstGeom prst="rect">
            <a:avLst/>
          </a:prstGeom>
          <a:noFill/>
        </p:spPr>
        <p:txBody>
          <a:bodyPr wrap="square" rtlCol="0">
            <a:spAutoFit/>
          </a:bodyPr>
          <a:lstStyle/>
          <a:p>
            <a:pPr algn="ctr"/>
            <a:r>
              <a:rPr lang="en-US" sz="1000" b="1" dirty="0">
                <a:solidFill>
                  <a:schemeClr val="bg1"/>
                </a:solidFill>
              </a:rPr>
              <a:t>NATIONAL SECURITY</a:t>
            </a:r>
          </a:p>
        </p:txBody>
      </p:sp>
      <p:sp>
        <p:nvSpPr>
          <p:cNvPr id="27" name="TextBox 26"/>
          <p:cNvSpPr txBox="1"/>
          <p:nvPr userDrawn="1"/>
        </p:nvSpPr>
        <p:spPr>
          <a:xfrm>
            <a:off x="3267573" y="6472769"/>
            <a:ext cx="2513633" cy="246221"/>
          </a:xfrm>
          <a:prstGeom prst="rect">
            <a:avLst/>
          </a:prstGeom>
          <a:noFill/>
        </p:spPr>
        <p:txBody>
          <a:bodyPr wrap="square" rtlCol="0">
            <a:spAutoFit/>
          </a:bodyPr>
          <a:lstStyle/>
          <a:p>
            <a:pPr algn="ctr"/>
            <a:r>
              <a:rPr lang="en-US" sz="1000" b="1" dirty="0">
                <a:solidFill>
                  <a:schemeClr val="bg1"/>
                </a:solidFill>
              </a:rPr>
              <a:t>INFRASTRUCTURE</a:t>
            </a:r>
          </a:p>
        </p:txBody>
      </p:sp>
      <p:sp>
        <p:nvSpPr>
          <p:cNvPr id="28" name="TextBox 27"/>
          <p:cNvSpPr txBox="1"/>
          <p:nvPr userDrawn="1"/>
        </p:nvSpPr>
        <p:spPr>
          <a:xfrm>
            <a:off x="6651621" y="6472769"/>
            <a:ext cx="2513633" cy="246221"/>
          </a:xfrm>
          <a:prstGeom prst="rect">
            <a:avLst/>
          </a:prstGeom>
          <a:noFill/>
        </p:spPr>
        <p:txBody>
          <a:bodyPr wrap="square" rtlCol="0">
            <a:spAutoFit/>
          </a:bodyPr>
          <a:lstStyle/>
          <a:p>
            <a:pPr algn="ctr"/>
            <a:r>
              <a:rPr lang="en-US" sz="1000" b="1" dirty="0">
                <a:solidFill>
                  <a:schemeClr val="bg1"/>
                </a:solidFill>
              </a:rPr>
              <a:t>ENERGY</a:t>
            </a:r>
            <a:r>
              <a:rPr lang="en-US" sz="1000" b="1" baseline="0" dirty="0">
                <a:solidFill>
                  <a:schemeClr val="bg1"/>
                </a:solidFill>
              </a:rPr>
              <a:t> &amp; ENVIRONMENT</a:t>
            </a:r>
            <a:endParaRPr lang="en-US" sz="1000" b="1" dirty="0">
              <a:solidFill>
                <a:schemeClr val="bg1"/>
              </a:solidFill>
            </a:endParaRPr>
          </a:p>
        </p:txBody>
      </p:sp>
      <p:sp>
        <p:nvSpPr>
          <p:cNvPr id="29" name="TextBox 28"/>
          <p:cNvSpPr txBox="1"/>
          <p:nvPr userDrawn="1"/>
        </p:nvSpPr>
        <p:spPr>
          <a:xfrm>
            <a:off x="9433129" y="6472769"/>
            <a:ext cx="2513633" cy="246221"/>
          </a:xfrm>
          <a:prstGeom prst="rect">
            <a:avLst/>
          </a:prstGeom>
          <a:noFill/>
        </p:spPr>
        <p:txBody>
          <a:bodyPr wrap="square" rtlCol="0">
            <a:spAutoFit/>
          </a:bodyPr>
          <a:lstStyle/>
          <a:p>
            <a:pPr algn="ctr"/>
            <a:r>
              <a:rPr lang="en-US" sz="1000" b="1" dirty="0">
                <a:solidFill>
                  <a:schemeClr val="bg1"/>
                </a:solidFill>
              </a:rPr>
              <a:t>HEALTH SOLUTIONS</a:t>
            </a:r>
          </a:p>
        </p:txBody>
      </p:sp>
      <p:sp>
        <p:nvSpPr>
          <p:cNvPr id="31" name="Rectangle 30"/>
          <p:cNvSpPr/>
          <p:nvPr userDrawn="1"/>
        </p:nvSpPr>
        <p:spPr>
          <a:xfrm rot="5400000" flipH="1">
            <a:off x="6067045" y="-5648118"/>
            <a:ext cx="54864" cy="1218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220187467"/>
      </p:ext>
    </p:extLst>
  </p:cSld>
  <p:clrMap bg1="lt1" tx1="dk1" bg2="lt2" tx2="dk2" accent1="accent1" accent2="accent2" accent3="accent3" accent4="accent4" accent5="accent5" accent6="accent6" hlink="hlink" folHlink="folHlink"/>
  <p:sldLayoutIdLst>
    <p:sldLayoutId id="2147487593" r:id="rId1"/>
  </p:sldLayoutIdLst>
  <p:hf hdr="0" ftr="0"/>
  <p:txStyles>
    <p:titleStyle>
      <a:lvl1pPr algn="l" defTabSz="914400" rtl="0" eaLnBrk="1" latinLnBrk="0" hangingPunct="1">
        <a:lnSpc>
          <a:spcPct val="90000"/>
        </a:lnSpc>
        <a:spcBef>
          <a:spcPct val="0"/>
        </a:spcBef>
        <a:buNone/>
        <a:defRPr sz="4400" b="1" kern="1200">
          <a:solidFill>
            <a:schemeClr val="accent1"/>
          </a:solidFill>
          <a:effectLst/>
          <a:latin typeface="+mj-lt"/>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sp>
        <p:nvSpPr>
          <p:cNvPr id="14" name="Title Placeholder 1"/>
          <p:cNvSpPr>
            <a:spLocks noGrp="1"/>
          </p:cNvSpPr>
          <p:nvPr>
            <p:ph type="title"/>
          </p:nvPr>
        </p:nvSpPr>
        <p:spPr>
          <a:xfrm>
            <a:off x="634364" y="2028097"/>
            <a:ext cx="11339197" cy="2368061"/>
          </a:xfrm>
          <a:prstGeom prst="rect">
            <a:avLst/>
          </a:prstGeom>
        </p:spPr>
        <p:txBody>
          <a:bodyPr vert="horz" lIns="91440" tIns="45720" rIns="91440" bIns="45720" rtlCol="0" anchor="ctr">
            <a:normAutofit/>
          </a:bodyPr>
          <a:lstStyle/>
          <a:p>
            <a:r>
              <a:rPr lang="en-US" dirty="0"/>
              <a:t>Section Title</a:t>
            </a:r>
          </a:p>
        </p:txBody>
      </p:sp>
      <p:sp>
        <p:nvSpPr>
          <p:cNvPr id="2" name="Rectangle 1"/>
          <p:cNvSpPr/>
          <p:nvPr userDrawn="1"/>
        </p:nvSpPr>
        <p:spPr>
          <a:xfrm>
            <a:off x="1" y="4"/>
            <a:ext cx="415923" cy="6857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p:cNvSpPr/>
          <p:nvPr userDrawn="1"/>
        </p:nvSpPr>
        <p:spPr>
          <a:xfrm flipH="1">
            <a:off x="418077" y="4"/>
            <a:ext cx="54864"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9873271" y="307016"/>
            <a:ext cx="1995151" cy="706616"/>
          </a:xfrm>
          <a:prstGeom prst="rect">
            <a:avLst/>
          </a:prstGeom>
        </p:spPr>
      </p:pic>
      <p:sp>
        <p:nvSpPr>
          <p:cNvPr id="3" name="Rectangle 2"/>
          <p:cNvSpPr/>
          <p:nvPr userDrawn="1"/>
        </p:nvSpPr>
        <p:spPr>
          <a:xfrm>
            <a:off x="634364" y="6567715"/>
            <a:ext cx="2991525" cy="215444"/>
          </a:xfrm>
          <a:prstGeom prst="rect">
            <a:avLst/>
          </a:prstGeom>
        </p:spPr>
        <p:txBody>
          <a:bodyPr wrap="none">
            <a:spAutoFit/>
          </a:bodyPr>
          <a:lstStyle/>
          <a:p>
            <a:pPr algn="ctr"/>
            <a:r>
              <a:rPr lang="en-US" sz="800" i="0" dirty="0">
                <a:solidFill>
                  <a:schemeClr val="bg1"/>
                </a:solidFill>
              </a:rPr>
              <a:t>© 2022 Applied Research Associates, Inc. </a:t>
            </a:r>
            <a:r>
              <a:rPr lang="en-US" sz="800" i="0" dirty="0">
                <a:solidFill>
                  <a:schemeClr val="bg1"/>
                </a:solidFill>
                <a:sym typeface="Symbol" panose="05050102010706020507" pitchFamily="18" charset="2"/>
              </a:rPr>
              <a:t></a:t>
            </a:r>
            <a:r>
              <a:rPr lang="en-US" sz="800" i="0" dirty="0">
                <a:solidFill>
                  <a:schemeClr val="bg1"/>
                </a:solidFill>
              </a:rPr>
              <a:t>  ARA Proprietary</a:t>
            </a:r>
          </a:p>
        </p:txBody>
      </p:sp>
      <p:sp>
        <p:nvSpPr>
          <p:cNvPr id="10" name="Slide Number Placeholder 1"/>
          <p:cNvSpPr>
            <a:spLocks noGrp="1"/>
          </p:cNvSpPr>
          <p:nvPr>
            <p:ph type="sldNum" sz="quarter" idx="4"/>
          </p:nvPr>
        </p:nvSpPr>
        <p:spPr>
          <a:xfrm>
            <a:off x="11704323" y="6492240"/>
            <a:ext cx="328199" cy="253346"/>
          </a:xfrm>
          <a:prstGeom prst="rect">
            <a:avLst/>
          </a:prstGeom>
        </p:spPr>
        <p:txBody>
          <a:bodyPr vert="horz" wrap="none" lIns="0" tIns="0" rIns="0" bIns="0" rtlCol="0" anchor="ctr"/>
          <a:lstStyle>
            <a:lvl1pPr algn="r">
              <a:defRPr sz="1050">
                <a:solidFill>
                  <a:schemeClr val="bg1"/>
                </a:solidFill>
              </a:defRPr>
            </a:lvl1pPr>
          </a:lstStyle>
          <a:p>
            <a:fld id="{D54E1657-B2CE-DF49-8C24-138AB0399259}" type="slidenum">
              <a:rPr lang="en-US" smtClean="0"/>
              <a:pPr/>
              <a:t>‹#›</a:t>
            </a:fld>
            <a:endParaRPr lang="en-US" dirty="0"/>
          </a:p>
        </p:txBody>
      </p:sp>
    </p:spTree>
    <p:extLst>
      <p:ext uri="{BB962C8B-B14F-4D97-AF65-F5344CB8AC3E}">
        <p14:creationId xmlns:p14="http://schemas.microsoft.com/office/powerpoint/2010/main" val="3108518442"/>
      </p:ext>
    </p:extLst>
  </p:cSld>
  <p:clrMap bg1="lt1" tx1="dk1" bg2="lt2" tx2="dk2" accent1="accent1" accent2="accent2" accent3="accent3" accent4="accent4" accent5="accent5" accent6="accent6" hlink="hlink" folHlink="folHlink"/>
  <p:sldLayoutIdLst>
    <p:sldLayoutId id="2147487584" r:id="rId1"/>
    <p:sldLayoutId id="2147487514" r:id="rId2"/>
    <p:sldLayoutId id="2147487515" r:id="rId3"/>
  </p:sldLayoutIdLst>
  <p:hf hdr="0" ftr="0"/>
  <p:txStyles>
    <p:titleStyle>
      <a:lvl1pPr algn="l" defTabSz="914400" rtl="0" eaLnBrk="1" latinLnBrk="0" hangingPunct="1">
        <a:lnSpc>
          <a:spcPct val="90000"/>
        </a:lnSpc>
        <a:spcBef>
          <a:spcPct val="0"/>
        </a:spcBef>
        <a:buNone/>
        <a:defRPr sz="4400" b="1" kern="1200" baseline="0">
          <a:solidFill>
            <a:schemeClr val="bg1"/>
          </a:solidFill>
          <a:effectLst/>
          <a:latin typeface="+mj-lt"/>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 name="Rectangle 23"/>
          <p:cNvSpPr/>
          <p:nvPr userDrawn="1"/>
        </p:nvSpPr>
        <p:spPr>
          <a:xfrm flipV="1">
            <a:off x="3" y="6225544"/>
            <a:ext cx="12191999" cy="632457"/>
          </a:xfrm>
          <a:prstGeom prst="rect">
            <a:avLst/>
          </a:prstGeom>
          <a:gradFill>
            <a:gsLst>
              <a:gs pos="46000">
                <a:schemeClr val="accent1">
                  <a:lumMod val="5000"/>
                  <a:lumOff val="95000"/>
                  <a:alpha val="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10"/>
          <p:cNvSpPr txBox="1">
            <a:spLocks noChangeArrowheads="1"/>
          </p:cNvSpPr>
          <p:nvPr userDrawn="1"/>
        </p:nvSpPr>
        <p:spPr bwMode="auto">
          <a:xfrm>
            <a:off x="674034" y="6618520"/>
            <a:ext cx="82234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000" b="1" dirty="0">
                <a:solidFill>
                  <a:schemeClr val="accent5"/>
                </a:solidFill>
              </a:rPr>
              <a:t>www.ara.com</a:t>
            </a:r>
          </a:p>
        </p:txBody>
      </p:sp>
      <p:pic>
        <p:nvPicPr>
          <p:cNvPr id="9" name="Picture 8" descr="ARAblue.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3147" y="6304326"/>
            <a:ext cx="1093176" cy="386560"/>
          </a:xfrm>
          <a:prstGeom prst="rect">
            <a:avLst/>
          </a:prstGeom>
        </p:spPr>
      </p:pic>
      <p:sp>
        <p:nvSpPr>
          <p:cNvPr id="11" name="Title Placeholder 10"/>
          <p:cNvSpPr>
            <a:spLocks noGrp="1"/>
          </p:cNvSpPr>
          <p:nvPr>
            <p:ph type="title"/>
          </p:nvPr>
        </p:nvSpPr>
        <p:spPr>
          <a:xfrm>
            <a:off x="409392" y="425320"/>
            <a:ext cx="11623130" cy="1026187"/>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19"/>
          <p:cNvSpPr>
            <a:spLocks noGrp="1"/>
          </p:cNvSpPr>
          <p:nvPr>
            <p:ph type="body" idx="1"/>
          </p:nvPr>
        </p:nvSpPr>
        <p:spPr>
          <a:xfrm>
            <a:off x="397794" y="1460489"/>
            <a:ext cx="11634727" cy="46995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2" name="Slide Number Placeholder 1"/>
          <p:cNvSpPr>
            <a:spLocks noGrp="1"/>
          </p:cNvSpPr>
          <p:nvPr>
            <p:ph type="sldNum" sz="quarter" idx="4"/>
          </p:nvPr>
        </p:nvSpPr>
        <p:spPr>
          <a:xfrm>
            <a:off x="11704323" y="6492240"/>
            <a:ext cx="328199" cy="253346"/>
          </a:xfrm>
          <a:prstGeom prst="rect">
            <a:avLst/>
          </a:prstGeom>
        </p:spPr>
        <p:txBody>
          <a:bodyPr vert="horz" wrap="none" lIns="0" tIns="0" rIns="0" bIns="0" rtlCol="0" anchor="ctr"/>
          <a:lstStyle>
            <a:lvl1pPr algn="r">
              <a:defRPr sz="1050">
                <a:solidFill>
                  <a:schemeClr val="accent1"/>
                </a:solidFill>
              </a:defRPr>
            </a:lvl1pPr>
          </a:lstStyle>
          <a:p>
            <a:fld id="{D54E1657-B2CE-DF49-8C24-138AB0399259}" type="slidenum">
              <a:rPr lang="en-US" smtClean="0"/>
              <a:pPr/>
              <a:t>‹#›</a:t>
            </a:fld>
            <a:endParaRPr lang="en-US" dirty="0"/>
          </a:p>
        </p:txBody>
      </p:sp>
      <p:sp>
        <p:nvSpPr>
          <p:cNvPr id="12" name="Rectangle 11"/>
          <p:cNvSpPr>
            <a:spLocks noChangeArrowheads="1"/>
          </p:cNvSpPr>
          <p:nvPr userDrawn="1"/>
        </p:nvSpPr>
        <p:spPr bwMode="auto">
          <a:xfrm>
            <a:off x="4429764" y="6544754"/>
            <a:ext cx="3350721" cy="147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p>
            <a:pPr algn="ctr"/>
            <a:r>
              <a:rPr lang="en-US" sz="800" i="0" dirty="0">
                <a:solidFill>
                  <a:schemeClr val="accent1"/>
                </a:solidFill>
              </a:rPr>
              <a:t>© 2024 Applied Research Associates, Inc. </a:t>
            </a:r>
            <a:r>
              <a:rPr lang="en-US" sz="800" i="0" dirty="0">
                <a:solidFill>
                  <a:schemeClr val="accent1"/>
                </a:solidFill>
                <a:sym typeface="Symbol" panose="05050102010706020507" pitchFamily="18" charset="2"/>
              </a:rPr>
              <a:t></a:t>
            </a:r>
            <a:r>
              <a:rPr lang="en-US" sz="800" i="0" dirty="0">
                <a:solidFill>
                  <a:schemeClr val="accent1"/>
                </a:solidFill>
              </a:rPr>
              <a:t>  ARA Proprietary</a:t>
            </a:r>
          </a:p>
        </p:txBody>
      </p:sp>
      <p:sp>
        <p:nvSpPr>
          <p:cNvPr id="13" name="Rectangle 12"/>
          <p:cNvSpPr/>
          <p:nvPr userDrawn="1"/>
        </p:nvSpPr>
        <p:spPr>
          <a:xfrm flipV="1">
            <a:off x="0" y="1"/>
            <a:ext cx="12192000" cy="420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extBox 14"/>
          <p:cNvSpPr txBox="1"/>
          <p:nvPr userDrawn="1"/>
        </p:nvSpPr>
        <p:spPr>
          <a:xfrm>
            <a:off x="544493" y="78379"/>
            <a:ext cx="5577208" cy="276999"/>
          </a:xfrm>
          <a:prstGeom prst="rect">
            <a:avLst/>
          </a:prstGeom>
          <a:noFill/>
        </p:spPr>
        <p:txBody>
          <a:bodyPr wrap="square" rtlCol="0">
            <a:spAutoFit/>
          </a:bodyPr>
          <a:lstStyle/>
          <a:p>
            <a:r>
              <a:rPr lang="en-US" sz="1200" b="1" spc="0" dirty="0">
                <a:solidFill>
                  <a:schemeClr val="bg1"/>
                </a:solidFill>
              </a:rPr>
              <a:t>INNOVATIVE SOLUTIONS</a:t>
            </a:r>
            <a:r>
              <a:rPr lang="en-US" sz="1200" b="1" spc="0" baseline="0" dirty="0">
                <a:solidFill>
                  <a:schemeClr val="bg1"/>
                </a:solidFill>
              </a:rPr>
              <a:t> TO COMPLEX PROBLEMS</a:t>
            </a:r>
            <a:endParaRPr lang="en-US" sz="1200" b="1" spc="0" dirty="0">
              <a:solidFill>
                <a:schemeClr val="bg1"/>
              </a:solidFill>
            </a:endParaRPr>
          </a:p>
        </p:txBody>
      </p:sp>
      <p:pic>
        <p:nvPicPr>
          <p:cNvPr id="17" name="Picture 16"/>
          <p:cNvPicPr>
            <a:picLocks noChangeAspect="1"/>
          </p:cNvPicPr>
          <p:nvPr userDrawn="1"/>
        </p:nvPicPr>
        <p:blipFill rotWithShape="1">
          <a:blip r:embed="rId10" cstate="print">
            <a:extLst>
              <a:ext uri="{28A0092B-C50C-407E-A947-70E740481C1C}">
                <a14:useLocalDpi xmlns:a14="http://schemas.microsoft.com/office/drawing/2010/main"/>
              </a:ext>
            </a:extLst>
          </a:blip>
          <a:srcRect l="6762" t="15811" r="63124" b="16471"/>
          <a:stretch/>
        </p:blipFill>
        <p:spPr>
          <a:xfrm>
            <a:off x="0" y="0"/>
            <a:ext cx="544493" cy="433470"/>
          </a:xfrm>
          <a:prstGeom prst="rect">
            <a:avLst/>
          </a:prstGeom>
        </p:spPr>
      </p:pic>
    </p:spTree>
    <p:extLst>
      <p:ext uri="{BB962C8B-B14F-4D97-AF65-F5344CB8AC3E}">
        <p14:creationId xmlns:p14="http://schemas.microsoft.com/office/powerpoint/2010/main" val="3243451452"/>
      </p:ext>
    </p:extLst>
  </p:cSld>
  <p:clrMap bg1="lt1" tx1="dk1" bg2="lt2" tx2="dk2" accent1="accent1" accent2="accent2" accent3="accent3" accent4="accent4" accent5="accent5" accent6="accent6" hlink="hlink" folHlink="folHlink"/>
  <p:sldLayoutIdLst>
    <p:sldLayoutId id="2147487502" r:id="rId1"/>
    <p:sldLayoutId id="2147487586" r:id="rId2"/>
    <p:sldLayoutId id="2147487585" r:id="rId3"/>
    <p:sldLayoutId id="2147487589" r:id="rId4"/>
    <p:sldLayoutId id="2147487506" r:id="rId5"/>
    <p:sldLayoutId id="2147487508" r:id="rId6"/>
    <p:sldLayoutId id="2147487517" r:id="rId7"/>
  </p:sldLayoutIdLst>
  <p:hf hdr="0" ftr="0"/>
  <p:txStyles>
    <p:titleStyle>
      <a:lvl1pPr algn="l" defTabSz="914400" rtl="0" eaLnBrk="1" latinLnBrk="0" hangingPunct="1">
        <a:lnSpc>
          <a:spcPct val="90000"/>
        </a:lnSpc>
        <a:spcBef>
          <a:spcPct val="0"/>
        </a:spcBef>
        <a:buNone/>
        <a:defRPr sz="3000" b="1" kern="1200">
          <a:solidFill>
            <a:schemeClr val="accent1"/>
          </a:solidFill>
          <a:effectLst/>
          <a:latin typeface="+mj-lt"/>
          <a:ea typeface="+mj-ea"/>
          <a:cs typeface="+mj-cs"/>
        </a:defRPr>
      </a:lvl1pPr>
    </p:titleStyle>
    <p:bodyStyle>
      <a:lvl1pPr marL="274320" indent="-182880" algn="l" defTabSz="914400" rtl="0" eaLnBrk="1" latinLnBrk="0" hangingPunct="1">
        <a:lnSpc>
          <a:spcPct val="100000"/>
        </a:lnSpc>
        <a:spcBef>
          <a:spcPts val="0"/>
        </a:spcBef>
        <a:spcAft>
          <a:spcPts val="600"/>
        </a:spcAft>
        <a:buClr>
          <a:schemeClr val="accent6"/>
        </a:buClr>
        <a:buSzPct val="100000"/>
        <a:buFont typeface="Arial"/>
        <a:buChar char="•"/>
        <a:defRPr sz="2400" b="0" i="0" kern="1200" baseline="0">
          <a:solidFill>
            <a:schemeClr val="accent1"/>
          </a:solidFill>
          <a:latin typeface="+mn-lt"/>
          <a:ea typeface="+mn-ea"/>
          <a:cs typeface="+mn-cs"/>
        </a:defRPr>
      </a:lvl1pPr>
      <a:lvl2pPr marL="548640" indent="-182880" algn="l" defTabSz="914400" rtl="0" eaLnBrk="1" latinLnBrk="0" hangingPunct="1">
        <a:lnSpc>
          <a:spcPct val="100000"/>
        </a:lnSpc>
        <a:spcBef>
          <a:spcPts val="0"/>
        </a:spcBef>
        <a:spcAft>
          <a:spcPts val="600"/>
        </a:spcAft>
        <a:buClr>
          <a:schemeClr val="accent6"/>
        </a:buClr>
        <a:buSzPct val="100000"/>
        <a:buFont typeface="Arial"/>
        <a:buChar char="•"/>
        <a:defRPr sz="2200" b="0" i="0" kern="1200">
          <a:solidFill>
            <a:schemeClr val="accent1"/>
          </a:solidFill>
          <a:latin typeface="+mn-lt"/>
          <a:ea typeface="+mn-ea"/>
          <a:cs typeface="+mn-cs"/>
        </a:defRPr>
      </a:lvl2pPr>
      <a:lvl3pPr marL="822960" indent="-182880" algn="l" defTabSz="914400" rtl="0" eaLnBrk="1" latinLnBrk="0" hangingPunct="1">
        <a:lnSpc>
          <a:spcPct val="100000"/>
        </a:lnSpc>
        <a:spcBef>
          <a:spcPts val="0"/>
        </a:spcBef>
        <a:spcAft>
          <a:spcPts val="600"/>
        </a:spcAft>
        <a:buClr>
          <a:schemeClr val="accent6"/>
        </a:buClr>
        <a:buSzPct val="100000"/>
        <a:buFont typeface="Arial"/>
        <a:buChar char="•"/>
        <a:defRPr sz="1800" b="0" i="0" kern="1200" baseline="0">
          <a:solidFill>
            <a:schemeClr val="accent1"/>
          </a:solidFill>
          <a:latin typeface="+mn-lt"/>
          <a:ea typeface="+mn-ea"/>
          <a:cs typeface="+mn-cs"/>
        </a:defRPr>
      </a:lvl3pPr>
      <a:lvl4pPr marL="822960" indent="-182880" algn="l" defTabSz="914400" rtl="0" eaLnBrk="1" latinLnBrk="0" hangingPunct="1">
        <a:lnSpc>
          <a:spcPct val="100000"/>
        </a:lnSpc>
        <a:spcBef>
          <a:spcPts val="0"/>
        </a:spcBef>
        <a:spcAft>
          <a:spcPts val="600"/>
        </a:spcAft>
        <a:buClr>
          <a:schemeClr val="accent6"/>
        </a:buClr>
        <a:buSzPct val="100000"/>
        <a:buFont typeface="Arial"/>
        <a:buChar char="•"/>
        <a:defRPr sz="1800" b="0" i="0" kern="1200">
          <a:solidFill>
            <a:schemeClr val="accent1"/>
          </a:solidFill>
          <a:latin typeface="+mn-lt"/>
          <a:ea typeface="+mn-ea"/>
          <a:cs typeface="+mn-cs"/>
        </a:defRPr>
      </a:lvl4pPr>
      <a:lvl5pPr marL="1085850" indent="-228600" algn="l" defTabSz="914400" rtl="0" eaLnBrk="1" latinLnBrk="0" hangingPunct="1">
        <a:lnSpc>
          <a:spcPct val="100000"/>
        </a:lnSpc>
        <a:spcBef>
          <a:spcPts val="0"/>
        </a:spcBef>
        <a:spcAft>
          <a:spcPts val="600"/>
        </a:spcAft>
        <a:buClr>
          <a:schemeClr val="accent6"/>
        </a:buClr>
        <a:buSzPct val="100000"/>
        <a:buFont typeface="Arial"/>
        <a:buChar char="•"/>
        <a:defRPr sz="1800" b="0" i="0" kern="1200" baseline="0">
          <a:solidFill>
            <a:schemeClr val="accent1"/>
          </a:solidFill>
          <a:latin typeface="+mn-lt"/>
          <a:ea typeface="+mn-ea"/>
          <a:cs typeface="+mn-cs"/>
        </a:defRPr>
      </a:lvl5pPr>
      <a:lvl6pPr marL="1312863" indent="-227013"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flipV="1">
            <a:off x="3" y="6225544"/>
            <a:ext cx="12191999" cy="632457"/>
          </a:xfrm>
          <a:prstGeom prst="rect">
            <a:avLst/>
          </a:prstGeom>
          <a:gradFill>
            <a:gsLst>
              <a:gs pos="46000">
                <a:schemeClr val="accent1">
                  <a:lumMod val="5000"/>
                  <a:lumOff val="95000"/>
                  <a:alpha val="0"/>
                </a:schemeClr>
              </a:gs>
              <a:gs pos="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Placeholder 10"/>
          <p:cNvSpPr>
            <a:spLocks noGrp="1"/>
          </p:cNvSpPr>
          <p:nvPr>
            <p:ph type="title"/>
          </p:nvPr>
        </p:nvSpPr>
        <p:spPr>
          <a:xfrm>
            <a:off x="365760" y="429768"/>
            <a:ext cx="11666762" cy="1026187"/>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19"/>
          <p:cNvSpPr>
            <a:spLocks noGrp="1"/>
          </p:cNvSpPr>
          <p:nvPr>
            <p:ph type="body" idx="1"/>
          </p:nvPr>
        </p:nvSpPr>
        <p:spPr>
          <a:xfrm>
            <a:off x="365760" y="1426622"/>
            <a:ext cx="11666762" cy="46995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p:cNvSpPr>
            <a:spLocks noChangeArrowheads="1"/>
          </p:cNvSpPr>
          <p:nvPr userDrawn="1"/>
        </p:nvSpPr>
        <p:spPr bwMode="auto">
          <a:xfrm>
            <a:off x="4429764" y="6544754"/>
            <a:ext cx="3350721" cy="147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p>
            <a:pPr algn="ctr"/>
            <a:r>
              <a:rPr lang="en-US" sz="800" i="0" dirty="0">
                <a:solidFill>
                  <a:schemeClr val="accent1"/>
                </a:solidFill>
              </a:rPr>
              <a:t>© 2024 Applied Research Associates, Inc. </a:t>
            </a:r>
            <a:r>
              <a:rPr lang="en-US" sz="800" i="0" dirty="0">
                <a:solidFill>
                  <a:schemeClr val="accent1"/>
                </a:solidFill>
                <a:sym typeface="Symbol" panose="05050102010706020507" pitchFamily="18" charset="2"/>
              </a:rPr>
              <a:t></a:t>
            </a:r>
            <a:r>
              <a:rPr lang="en-US" sz="800" i="0" dirty="0">
                <a:solidFill>
                  <a:schemeClr val="accent1"/>
                </a:solidFill>
              </a:rPr>
              <a:t>  ARA Proprietary</a:t>
            </a:r>
          </a:p>
        </p:txBody>
      </p:sp>
      <p:sp>
        <p:nvSpPr>
          <p:cNvPr id="28" name="Slide Number Placeholder 1"/>
          <p:cNvSpPr>
            <a:spLocks noGrp="1"/>
          </p:cNvSpPr>
          <p:nvPr>
            <p:ph type="sldNum" sz="quarter" idx="4"/>
          </p:nvPr>
        </p:nvSpPr>
        <p:spPr>
          <a:xfrm>
            <a:off x="11704323" y="6492240"/>
            <a:ext cx="328199" cy="253346"/>
          </a:xfrm>
          <a:prstGeom prst="rect">
            <a:avLst/>
          </a:prstGeom>
        </p:spPr>
        <p:txBody>
          <a:bodyPr vert="horz" wrap="none" lIns="0" tIns="0" rIns="0" bIns="0" rtlCol="0" anchor="ctr"/>
          <a:lstStyle>
            <a:lvl1pPr algn="r">
              <a:defRPr sz="1050">
                <a:solidFill>
                  <a:schemeClr val="accent1"/>
                </a:solidFill>
              </a:defRPr>
            </a:lvl1pPr>
          </a:lstStyle>
          <a:p>
            <a:fld id="{D54E1657-B2CE-DF49-8C24-138AB0399259}" type="slidenum">
              <a:rPr lang="en-US" smtClean="0"/>
              <a:pPr/>
              <a:t>‹#›</a:t>
            </a:fld>
            <a:endParaRPr lang="en-US" dirty="0"/>
          </a:p>
        </p:txBody>
      </p:sp>
      <p:sp>
        <p:nvSpPr>
          <p:cNvPr id="14" name="TextBox 10"/>
          <p:cNvSpPr txBox="1">
            <a:spLocks noChangeArrowheads="1"/>
          </p:cNvSpPr>
          <p:nvPr userDrawn="1"/>
        </p:nvSpPr>
        <p:spPr bwMode="auto">
          <a:xfrm>
            <a:off x="674034" y="6618520"/>
            <a:ext cx="822341" cy="15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r>
              <a:rPr lang="en-US" sz="1000" b="1" dirty="0">
                <a:solidFill>
                  <a:schemeClr val="accent5"/>
                </a:solidFill>
              </a:rPr>
              <a:t>www.ara.com</a:t>
            </a:r>
          </a:p>
        </p:txBody>
      </p:sp>
      <p:pic>
        <p:nvPicPr>
          <p:cNvPr id="15" name="Picture 14" descr="ARAblue.png"/>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3147" y="6304326"/>
            <a:ext cx="1093176" cy="386560"/>
          </a:xfrm>
          <a:prstGeom prst="rect">
            <a:avLst/>
          </a:prstGeom>
        </p:spPr>
      </p:pic>
      <p:sp>
        <p:nvSpPr>
          <p:cNvPr id="16" name="Rectangle 15"/>
          <p:cNvSpPr/>
          <p:nvPr userDrawn="1"/>
        </p:nvSpPr>
        <p:spPr>
          <a:xfrm flipV="1">
            <a:off x="0" y="1"/>
            <a:ext cx="12192000" cy="4207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TextBox 16"/>
          <p:cNvSpPr txBox="1"/>
          <p:nvPr userDrawn="1"/>
        </p:nvSpPr>
        <p:spPr>
          <a:xfrm>
            <a:off x="544493" y="78379"/>
            <a:ext cx="5577208" cy="276999"/>
          </a:xfrm>
          <a:prstGeom prst="rect">
            <a:avLst/>
          </a:prstGeom>
          <a:noFill/>
        </p:spPr>
        <p:txBody>
          <a:bodyPr wrap="square" rtlCol="0">
            <a:spAutoFit/>
          </a:bodyPr>
          <a:lstStyle/>
          <a:p>
            <a:r>
              <a:rPr lang="en-US" sz="1200" b="1" spc="0" dirty="0">
                <a:solidFill>
                  <a:schemeClr val="bg1"/>
                </a:solidFill>
              </a:rPr>
              <a:t>INNOVATIVE SOLUTIONS</a:t>
            </a:r>
            <a:r>
              <a:rPr lang="en-US" sz="1200" b="1" spc="0" baseline="0" dirty="0">
                <a:solidFill>
                  <a:schemeClr val="bg1"/>
                </a:solidFill>
              </a:rPr>
              <a:t> TO COMPLEX PROBLEMS</a:t>
            </a:r>
            <a:endParaRPr lang="en-US" sz="1200" b="1" spc="0" dirty="0">
              <a:solidFill>
                <a:schemeClr val="bg1"/>
              </a:solidFill>
            </a:endParaRPr>
          </a:p>
        </p:txBody>
      </p:sp>
      <p:pic>
        <p:nvPicPr>
          <p:cNvPr id="19" name="Picture 18"/>
          <p:cNvPicPr>
            <a:picLocks noChangeAspect="1"/>
          </p:cNvPicPr>
          <p:nvPr userDrawn="1"/>
        </p:nvPicPr>
        <p:blipFill rotWithShape="1">
          <a:blip r:embed="rId13" cstate="print">
            <a:extLst>
              <a:ext uri="{28A0092B-C50C-407E-A947-70E740481C1C}">
                <a14:useLocalDpi xmlns:a14="http://schemas.microsoft.com/office/drawing/2010/main"/>
              </a:ext>
            </a:extLst>
          </a:blip>
          <a:srcRect l="6762" t="15811" r="63124" b="16471"/>
          <a:stretch/>
        </p:blipFill>
        <p:spPr>
          <a:xfrm>
            <a:off x="0" y="0"/>
            <a:ext cx="544493" cy="433470"/>
          </a:xfrm>
          <a:prstGeom prst="rect">
            <a:avLst/>
          </a:prstGeom>
        </p:spPr>
      </p:pic>
    </p:spTree>
    <p:extLst>
      <p:ext uri="{BB962C8B-B14F-4D97-AF65-F5344CB8AC3E}">
        <p14:creationId xmlns:p14="http://schemas.microsoft.com/office/powerpoint/2010/main" val="3287513939"/>
      </p:ext>
    </p:extLst>
  </p:cSld>
  <p:clrMap bg1="lt1" tx1="dk1" bg2="lt2" tx2="dk2" accent1="accent1" accent2="accent2" accent3="accent3" accent4="accent4" accent5="accent5" accent6="accent6" hlink="hlink" folHlink="folHlink"/>
  <p:sldLayoutIdLst>
    <p:sldLayoutId id="2147487568" r:id="rId1"/>
    <p:sldLayoutId id="2147487587" r:id="rId2"/>
    <p:sldLayoutId id="2147487510" r:id="rId3"/>
    <p:sldLayoutId id="2147487512" r:id="rId4"/>
    <p:sldLayoutId id="2147487571" r:id="rId5"/>
    <p:sldLayoutId id="2147487588" r:id="rId6"/>
    <p:sldLayoutId id="2147487575" r:id="rId7"/>
    <p:sldLayoutId id="2147487576" r:id="rId8"/>
    <p:sldLayoutId id="2147487594" r:id="rId9"/>
    <p:sldLayoutId id="2147487595" r:id="rId10"/>
  </p:sldLayoutIdLst>
  <p:hf hdr="0" ftr="0"/>
  <p:txStyles>
    <p:titleStyle>
      <a:lvl1pPr algn="l" defTabSz="914400" rtl="0" eaLnBrk="1" latinLnBrk="0" hangingPunct="1">
        <a:lnSpc>
          <a:spcPct val="90000"/>
        </a:lnSpc>
        <a:spcBef>
          <a:spcPct val="0"/>
        </a:spcBef>
        <a:buNone/>
        <a:defRPr sz="3000" b="1" kern="1200">
          <a:solidFill>
            <a:schemeClr val="accent1"/>
          </a:solidFill>
          <a:effectLst/>
          <a:latin typeface="+mj-lt"/>
          <a:ea typeface="+mj-ea"/>
          <a:cs typeface="+mj-cs"/>
        </a:defRPr>
      </a:lvl1pPr>
    </p:titleStyle>
    <p:bodyStyle>
      <a:lvl1pPr marL="0" indent="0" algn="l" defTabSz="914400" rtl="0" eaLnBrk="1" latinLnBrk="0" hangingPunct="1">
        <a:lnSpc>
          <a:spcPct val="100000"/>
        </a:lnSpc>
        <a:spcBef>
          <a:spcPts val="0"/>
        </a:spcBef>
        <a:spcAft>
          <a:spcPts val="600"/>
        </a:spcAft>
        <a:buClr>
          <a:schemeClr val="bg1"/>
        </a:buClr>
        <a:buSzPct val="25000"/>
        <a:buFont typeface="Arial"/>
        <a:buChar char="•"/>
        <a:defRPr sz="24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0"/>
        </a:spcBef>
        <a:spcAft>
          <a:spcPts val="600"/>
        </a:spcAft>
        <a:buClr>
          <a:schemeClr val="accent6"/>
        </a:buClr>
        <a:buSzPct val="100000"/>
        <a:buFont typeface="Arial"/>
        <a:buChar char="•"/>
        <a:defRPr sz="2200" kern="1200">
          <a:solidFill>
            <a:schemeClr val="accent1"/>
          </a:solidFill>
          <a:latin typeface="+mn-lt"/>
          <a:ea typeface="+mn-ea"/>
          <a:cs typeface="+mn-cs"/>
        </a:defRPr>
      </a:lvl2pPr>
      <a:lvl3pPr marL="45720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a:solidFill>
            <a:schemeClr val="accent1"/>
          </a:solidFill>
          <a:latin typeface="+mn-lt"/>
          <a:ea typeface="+mn-ea"/>
          <a:cs typeface="+mn-cs"/>
        </a:defRPr>
      </a:lvl4pPr>
      <a:lvl5pPr marL="832104" indent="-192024"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16.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mailto:rchkaiban@ara.com"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hyperlink" Target="https://www.pexels.com/photo/road-landscape-nature-sky-56832/"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3.jpeg"/><Relationship Id="rId5" Type="http://schemas.openxmlformats.org/officeDocument/2006/relationships/hyperlink" Target="https://creativecommons.org/licenses/by-sa/3.0/" TargetMode="External"/><Relationship Id="rId4" Type="http://schemas.openxmlformats.org/officeDocument/2006/relationships/hyperlink" Target="http://nl.wikipedia.org/wiki/bestand:macadamweg.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hyperlink" Target="https://pixabay.com/photos/city-view-highway-cars-2775369/" TargetMode="External"/><Relationship Id="rId5" Type="http://schemas.openxmlformats.org/officeDocument/2006/relationships/image" Target="../media/image24.jpeg"/><Relationship Id="rId4" Type="http://schemas.openxmlformats.org/officeDocument/2006/relationships/hyperlink" Target="https://www.pexels.com/photo/road-landscape-nature-sky-56832/"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pxhere.com/en/photo/95075" TargetMode="External"/><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26.jpeg"/><Relationship Id="rId5" Type="http://schemas.openxmlformats.org/officeDocument/2006/relationships/hyperlink" Target="https://pxhere.com/en/photo/22579" TargetMode="Externa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en.wikipedia.org/wiki/Short_Bridge" TargetMode="External"/><Relationship Id="rId5" Type="http://schemas.openxmlformats.org/officeDocument/2006/relationships/image" Target="../media/image28.jpeg"/><Relationship Id="rId4" Type="http://schemas.openxmlformats.org/officeDocument/2006/relationships/hyperlink" Target="https://commons.wikimedia.org/wiki/File:Big_Naruto_Bridge05n3872edit.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545657" y="1425351"/>
            <a:ext cx="11155861" cy="1969477"/>
          </a:xfrm>
        </p:spPr>
        <p:txBody>
          <a:bodyPr>
            <a:noAutofit/>
          </a:bodyPr>
          <a:lstStyle/>
          <a:p>
            <a:r>
              <a:rPr lang="en-US" sz="3200" dirty="0"/>
              <a:t>Transportation Asset Management: Benefits &amp; Use</a:t>
            </a:r>
            <a:br>
              <a:rPr lang="en-US" sz="3200" dirty="0"/>
            </a:br>
            <a:br>
              <a:rPr lang="en-US" sz="3200" dirty="0"/>
            </a:br>
            <a:r>
              <a:rPr lang="en-US" sz="2400" dirty="0"/>
              <a:t>Rami Chkaiban</a:t>
            </a:r>
            <a:br>
              <a:rPr lang="en-US" sz="2400" dirty="0"/>
            </a:br>
            <a:r>
              <a:rPr lang="en-US" sz="2400" dirty="0"/>
              <a:t>Applied Research Associates, Inc.</a:t>
            </a:r>
            <a:endParaRPr lang="en-US" sz="3200" dirty="0"/>
          </a:p>
        </p:txBody>
      </p:sp>
      <p:sp>
        <p:nvSpPr>
          <p:cNvPr id="4" name="Date Placeholder 3"/>
          <p:cNvSpPr>
            <a:spLocks noGrp="1"/>
          </p:cNvSpPr>
          <p:nvPr>
            <p:ph type="dt" sz="half" idx="2"/>
          </p:nvPr>
        </p:nvSpPr>
        <p:spPr>
          <a:xfrm>
            <a:off x="545657" y="3259016"/>
            <a:ext cx="7156405" cy="569282"/>
          </a:xfrm>
        </p:spPr>
        <p:txBody>
          <a:bodyPr/>
          <a:lstStyle/>
          <a:p>
            <a:r>
              <a:rPr lang="en-US" dirty="0"/>
              <a:t>Nevada Transportation Conference </a:t>
            </a:r>
          </a:p>
          <a:p>
            <a:r>
              <a:rPr lang="en-US" dirty="0"/>
              <a:t>May 7</a:t>
            </a:r>
            <a:r>
              <a:rPr lang="en-US" baseline="30000" dirty="0"/>
              <a:t>th</a:t>
            </a:r>
            <a:r>
              <a:rPr lang="en-US" dirty="0"/>
              <a:t>, 2024</a:t>
            </a:r>
          </a:p>
        </p:txBody>
      </p:sp>
    </p:spTree>
    <p:extLst>
      <p:ext uri="{BB962C8B-B14F-4D97-AF65-F5344CB8AC3E}">
        <p14:creationId xmlns:p14="http://schemas.microsoft.com/office/powerpoint/2010/main" val="2259978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54E1657-B2CE-DF49-8C24-138AB0399259}" type="slidenum">
              <a:rPr lang="en-US" smtClean="0"/>
              <a:pPr/>
              <a:t>10</a:t>
            </a:fld>
            <a:endParaRPr lang="en-US" dirty="0"/>
          </a:p>
        </p:txBody>
      </p:sp>
      <p:sp>
        <p:nvSpPr>
          <p:cNvPr id="15" name="Title 13">
            <a:extLst>
              <a:ext uri="{FF2B5EF4-FFF2-40B4-BE49-F238E27FC236}">
                <a16:creationId xmlns:a16="http://schemas.microsoft.com/office/drawing/2014/main" id="{7CD26729-8539-1BFB-88CA-9D9F4BF04622}"/>
              </a:ext>
            </a:extLst>
          </p:cNvPr>
          <p:cNvSpPr>
            <a:spLocks noGrp="1"/>
          </p:cNvSpPr>
          <p:nvPr>
            <p:ph type="title"/>
          </p:nvPr>
        </p:nvSpPr>
        <p:spPr>
          <a:xfrm>
            <a:off x="365760" y="429768"/>
            <a:ext cx="11666762" cy="1026187"/>
          </a:xfrm>
        </p:spPr>
        <p:txBody>
          <a:bodyPr/>
          <a:lstStyle/>
          <a:p>
            <a:r>
              <a:rPr lang="en-US" dirty="0"/>
              <a:t>Treatments</a:t>
            </a:r>
          </a:p>
        </p:txBody>
      </p:sp>
      <p:sp>
        <p:nvSpPr>
          <p:cNvPr id="16" name="Content Placeholder 14">
            <a:extLst>
              <a:ext uri="{FF2B5EF4-FFF2-40B4-BE49-F238E27FC236}">
                <a16:creationId xmlns:a16="http://schemas.microsoft.com/office/drawing/2014/main" id="{01510150-ECD6-6C2A-65E1-5482BFFC52F9}"/>
              </a:ext>
            </a:extLst>
          </p:cNvPr>
          <p:cNvSpPr>
            <a:spLocks noGrp="1"/>
          </p:cNvSpPr>
          <p:nvPr>
            <p:ph sz="quarter" idx="10"/>
          </p:nvPr>
        </p:nvSpPr>
        <p:spPr>
          <a:xfrm>
            <a:off x="365760" y="1427163"/>
            <a:ext cx="4826726" cy="4792662"/>
          </a:xfrm>
        </p:spPr>
        <p:txBody>
          <a:bodyPr/>
          <a:lstStyle/>
          <a:p>
            <a:pPr>
              <a:buNone/>
            </a:pPr>
            <a:r>
              <a:rPr lang="en-US" sz="2200" dirty="0">
                <a:solidFill>
                  <a:schemeClr val="accent1"/>
                </a:solidFill>
              </a:rPr>
              <a:t>Treatments define how assets are improved</a:t>
            </a:r>
          </a:p>
          <a:p>
            <a:pPr lvl="1"/>
            <a:r>
              <a:rPr lang="en-US" dirty="0"/>
              <a:t>Replacement</a:t>
            </a:r>
          </a:p>
          <a:p>
            <a:pPr lvl="1"/>
            <a:r>
              <a:rPr lang="en-US" dirty="0"/>
              <a:t>Maintenance (crack sealing, patching, painting)</a:t>
            </a:r>
          </a:p>
          <a:p>
            <a:pPr lvl="1"/>
            <a:r>
              <a:rPr lang="en-US" dirty="0"/>
              <a:t>Rehabilitation (overlays, sealing, panel replacement, etc.)</a:t>
            </a:r>
          </a:p>
          <a:p>
            <a:r>
              <a:rPr lang="en-US" sz="2200" dirty="0">
                <a:solidFill>
                  <a:schemeClr val="accent1"/>
                </a:solidFill>
              </a:rPr>
              <a:t>They consist of feasibility, consequence/impact, and cost</a:t>
            </a:r>
          </a:p>
        </p:txBody>
      </p:sp>
      <p:pic>
        <p:nvPicPr>
          <p:cNvPr id="17" name="Picture 2" descr="EDC-6: Targeted Overlay Pavement Solutions | Federal Highway Administration">
            <a:extLst>
              <a:ext uri="{FF2B5EF4-FFF2-40B4-BE49-F238E27FC236}">
                <a16:creationId xmlns:a16="http://schemas.microsoft.com/office/drawing/2014/main" id="{A17B46D6-188A-EE74-9A4C-DC8EB7534F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607"/>
          <a:stretch/>
        </p:blipFill>
        <p:spPr bwMode="auto">
          <a:xfrm>
            <a:off x="7080069" y="1427163"/>
            <a:ext cx="4746171" cy="30648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88F4F8C-A2B6-C4E5-863A-A824FE4C2B98}"/>
              </a:ext>
            </a:extLst>
          </p:cNvPr>
          <p:cNvPicPr>
            <a:picLocks noChangeAspect="1"/>
          </p:cNvPicPr>
          <p:nvPr/>
        </p:nvPicPr>
        <p:blipFill>
          <a:blip r:embed="rId4"/>
          <a:stretch>
            <a:fillRect/>
          </a:stretch>
        </p:blipFill>
        <p:spPr>
          <a:xfrm>
            <a:off x="5781406" y="3823494"/>
            <a:ext cx="5905500" cy="2333625"/>
          </a:xfrm>
          <a:prstGeom prst="rect">
            <a:avLst/>
          </a:prstGeom>
        </p:spPr>
      </p:pic>
    </p:spTree>
    <p:extLst>
      <p:ext uri="{BB962C8B-B14F-4D97-AF65-F5344CB8AC3E}">
        <p14:creationId xmlns:p14="http://schemas.microsoft.com/office/powerpoint/2010/main" val="4211607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a:ea typeface="ＭＳ Ｐゴシック" pitchFamily="34" charset="-128"/>
              </a:rPr>
              <a:t>Asset Management has many benefits</a:t>
            </a:r>
          </a:p>
        </p:txBody>
      </p:sp>
      <p:sp>
        <p:nvSpPr>
          <p:cNvPr id="23555" name="Content Placeholder 2"/>
          <p:cNvSpPr>
            <a:spLocks noGrp="1"/>
          </p:cNvSpPr>
          <p:nvPr>
            <p:ph idx="1"/>
          </p:nvPr>
        </p:nvSpPr>
        <p:spPr>
          <a:xfrm>
            <a:off x="365760" y="1322878"/>
            <a:ext cx="8907194" cy="5105354"/>
          </a:xfrm>
        </p:spPr>
        <p:txBody>
          <a:bodyPr>
            <a:normAutofit fontScale="92500" lnSpcReduction="20000"/>
          </a:bodyPr>
          <a:lstStyle/>
          <a:p>
            <a:pPr lvl="1" eaLnBrk="1" hangingPunct="1"/>
            <a:r>
              <a:rPr lang="en-US" dirty="0">
                <a:ea typeface="ＭＳ Ｐゴシック" pitchFamily="34" charset="-128"/>
              </a:rPr>
              <a:t>Improve confidence in selecting the </a:t>
            </a:r>
            <a:r>
              <a:rPr lang="en-US" i="1" dirty="0">
                <a:ea typeface="ＭＳ Ｐゴシック" pitchFamily="34" charset="-128"/>
              </a:rPr>
              <a:t>right</a:t>
            </a:r>
            <a:r>
              <a:rPr lang="en-US" dirty="0">
                <a:ea typeface="ＭＳ Ｐゴシック" pitchFamily="34" charset="-128"/>
              </a:rPr>
              <a:t> activity at the </a:t>
            </a:r>
            <a:r>
              <a:rPr lang="en-US" i="1" dirty="0">
                <a:ea typeface="ＭＳ Ｐゴシック" pitchFamily="34" charset="-128"/>
              </a:rPr>
              <a:t>right</a:t>
            </a:r>
            <a:r>
              <a:rPr lang="en-US" dirty="0">
                <a:ea typeface="ＭＳ Ｐゴシック" pitchFamily="34" charset="-128"/>
              </a:rPr>
              <a:t> time</a:t>
            </a:r>
          </a:p>
          <a:p>
            <a:pPr lvl="2"/>
            <a:endParaRPr lang="en-US" dirty="0">
              <a:ea typeface="ＭＳ Ｐゴシック" pitchFamily="34" charset="-128"/>
            </a:endParaRPr>
          </a:p>
          <a:p>
            <a:pPr lvl="1" eaLnBrk="1" hangingPunct="1"/>
            <a:r>
              <a:rPr lang="en-US" dirty="0">
                <a:ea typeface="ＭＳ Ｐゴシック" pitchFamily="34" charset="-128"/>
              </a:rPr>
              <a:t>Reduce costs and/or increase efficiency of maintaining network condition within budget</a:t>
            </a:r>
          </a:p>
          <a:p>
            <a:pPr lvl="2"/>
            <a:endParaRPr lang="en-US" dirty="0">
              <a:ea typeface="ＭＳ Ｐゴシック" pitchFamily="34" charset="-128"/>
            </a:endParaRPr>
          </a:p>
          <a:p>
            <a:pPr lvl="1" eaLnBrk="1" hangingPunct="1"/>
            <a:r>
              <a:rPr lang="en-US" dirty="0">
                <a:ea typeface="ＭＳ Ｐゴシック" pitchFamily="34" charset="-128"/>
              </a:rPr>
              <a:t>Consider the feasibility and benefits of applying new strategies (i.e., preservation, recycling)</a:t>
            </a:r>
          </a:p>
          <a:p>
            <a:pPr lvl="2"/>
            <a:endParaRPr lang="en-US" dirty="0">
              <a:ea typeface="ＭＳ Ｐゴシック" pitchFamily="34" charset="-128"/>
            </a:endParaRPr>
          </a:p>
          <a:p>
            <a:pPr lvl="1" eaLnBrk="1" hangingPunct="1"/>
            <a:r>
              <a:rPr lang="en-US" dirty="0">
                <a:ea typeface="ＭＳ Ｐゴシック" pitchFamily="34" charset="-128"/>
              </a:rPr>
              <a:t>Quickly and accurately summarize current and historical condition and future network needs</a:t>
            </a:r>
          </a:p>
          <a:p>
            <a:pPr lvl="2"/>
            <a:endParaRPr lang="en-US" dirty="0">
              <a:ea typeface="ＭＳ Ｐゴシック" pitchFamily="34" charset="-128"/>
            </a:endParaRPr>
          </a:p>
          <a:p>
            <a:pPr lvl="1" eaLnBrk="1" hangingPunct="1"/>
            <a:r>
              <a:rPr lang="en-US" dirty="0">
                <a:ea typeface="ＭＳ Ｐゴシック" pitchFamily="34" charset="-128"/>
              </a:rPr>
              <a:t>Utilize state and federal funding assistance more freely within current operations</a:t>
            </a:r>
          </a:p>
          <a:p>
            <a:pPr lvl="1" eaLnBrk="1" hangingPunct="1"/>
            <a:endParaRPr lang="en-US" dirty="0">
              <a:ea typeface="ＭＳ Ｐゴシック" pitchFamily="34" charset="-128"/>
            </a:endParaRPr>
          </a:p>
          <a:p>
            <a:pPr lvl="1"/>
            <a:r>
              <a:rPr lang="en-US" dirty="0"/>
              <a:t>Assets degrade overtime leading to serviceability and other limit state failures (strength and extreme) that cause major injuries, property losses, service interruption, and economic burdens on agencies.</a:t>
            </a:r>
          </a:p>
        </p:txBody>
      </p:sp>
      <p:pic>
        <p:nvPicPr>
          <p:cNvPr id="235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860" y="1322878"/>
            <a:ext cx="2633662"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a:extLst>
              <a:ext uri="{FF2B5EF4-FFF2-40B4-BE49-F238E27FC236}">
                <a16:creationId xmlns:a16="http://schemas.microsoft.com/office/drawing/2014/main" id="{2D749A20-4FF7-14EB-D553-A50930F03D1B}"/>
              </a:ext>
            </a:extLst>
          </p:cNvPr>
          <p:cNvSpPr txBox="1">
            <a:spLocks/>
          </p:cNvSpPr>
          <p:nvPr/>
        </p:nvSpPr>
        <p:spPr>
          <a:xfrm>
            <a:off x="9532832" y="5168047"/>
            <a:ext cx="2365717" cy="1260185"/>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00000"/>
              </a:lnSpc>
              <a:spcBef>
                <a:spcPts val="0"/>
              </a:spcBef>
              <a:spcAft>
                <a:spcPts val="600"/>
              </a:spcAft>
              <a:buClr>
                <a:schemeClr val="bg1"/>
              </a:buClr>
              <a:buSzPct val="25000"/>
              <a:buFont typeface="Arial"/>
              <a:buChar char="•"/>
              <a:defRPr sz="24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0"/>
              </a:spcBef>
              <a:spcAft>
                <a:spcPts val="600"/>
              </a:spcAft>
              <a:buClr>
                <a:schemeClr val="accent6"/>
              </a:buClr>
              <a:buSzPct val="100000"/>
              <a:buFont typeface="Arial"/>
              <a:buChar char="•"/>
              <a:defRPr sz="2200" kern="1200">
                <a:solidFill>
                  <a:schemeClr val="accent1"/>
                </a:solidFill>
                <a:latin typeface="+mn-lt"/>
                <a:ea typeface="+mn-ea"/>
                <a:cs typeface="+mn-cs"/>
              </a:defRPr>
            </a:lvl2pPr>
            <a:lvl3pPr marL="45720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a:solidFill>
                  <a:schemeClr val="accent1"/>
                </a:solidFill>
                <a:latin typeface="+mn-lt"/>
                <a:ea typeface="+mn-ea"/>
                <a:cs typeface="+mn-cs"/>
              </a:defRPr>
            </a:lvl4pPr>
            <a:lvl5pPr marL="832104" indent="-192024"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lvl="1" indent="0" fontAlgn="auto">
              <a:buNone/>
            </a:pPr>
            <a:r>
              <a:rPr lang="en-US" b="1" i="1" u="sng" dirty="0">
                <a:ea typeface="ＭＳ Ｐゴシック" pitchFamily="34" charset="-128"/>
              </a:rPr>
              <a:t>Challenge: </a:t>
            </a:r>
            <a:r>
              <a:rPr lang="en-US" b="1" i="1" dirty="0">
                <a:ea typeface="ＭＳ Ｐゴシック" pitchFamily="34" charset="-128"/>
              </a:rPr>
              <a:t>AM is being applied to limited number of transportation assets.</a:t>
            </a:r>
            <a:endParaRPr lang="en-US" b="1" i="1" dirty="0"/>
          </a:p>
        </p:txBody>
      </p:sp>
    </p:spTree>
    <p:extLst>
      <p:ext uri="{BB962C8B-B14F-4D97-AF65-F5344CB8AC3E}">
        <p14:creationId xmlns:p14="http://schemas.microsoft.com/office/powerpoint/2010/main" val="92212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Treatments happen at different conditions</a:t>
            </a:r>
          </a:p>
        </p:txBody>
      </p:sp>
      <p:graphicFrame>
        <p:nvGraphicFramePr>
          <p:cNvPr id="4" name="Chart 3"/>
          <p:cNvGraphicFramePr>
            <a:graphicFrameLocks noGrp="1"/>
          </p:cNvGraphicFramePr>
          <p:nvPr/>
        </p:nvGraphicFramePr>
        <p:xfrm>
          <a:off x="1804988" y="1382574"/>
          <a:ext cx="8582025" cy="4965839"/>
        </p:xfrm>
        <a:graphic>
          <a:graphicData uri="http://schemas.openxmlformats.org/drawingml/2006/chart">
            <c:chart xmlns:c="http://schemas.openxmlformats.org/drawingml/2006/chart" xmlns:r="http://schemas.openxmlformats.org/officeDocument/2006/relationships" r:id="rId2"/>
          </a:graphicData>
        </a:graphic>
      </p:graphicFrame>
      <p:grpSp>
        <p:nvGrpSpPr>
          <p:cNvPr id="17412" name="Group 11"/>
          <p:cNvGrpSpPr>
            <a:grpSpLocks/>
          </p:cNvGrpSpPr>
          <p:nvPr/>
        </p:nvGrpSpPr>
        <p:grpSpPr bwMode="auto">
          <a:xfrm>
            <a:off x="2668589" y="1968501"/>
            <a:ext cx="6448425" cy="3724275"/>
            <a:chOff x="1130199" y="1953158"/>
            <a:chExt cx="6448348" cy="3724639"/>
          </a:xfrm>
        </p:grpSpPr>
        <p:sp>
          <p:nvSpPr>
            <p:cNvPr id="6" name="Freeform 5"/>
            <p:cNvSpPr/>
            <p:nvPr/>
          </p:nvSpPr>
          <p:spPr>
            <a:xfrm>
              <a:off x="1141311" y="1953158"/>
              <a:ext cx="1295385" cy="423904"/>
            </a:xfrm>
            <a:custGeom>
              <a:avLst/>
              <a:gdLst>
                <a:gd name="connsiteX0" fmla="*/ 0 w 1294791"/>
                <a:gd name="connsiteY0" fmla="*/ 0 h 424282"/>
                <a:gd name="connsiteX1" fmla="*/ 468173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791" h="424282">
                  <a:moveTo>
                    <a:pt x="0" y="0"/>
                  </a:moveTo>
                  <a:lnTo>
                    <a:pt x="468173" y="0"/>
                  </a:lnTo>
                  <a:lnTo>
                    <a:pt x="607162" y="87783"/>
                  </a:lnTo>
                  <a:lnTo>
                    <a:pt x="775411" y="197511"/>
                  </a:lnTo>
                  <a:lnTo>
                    <a:pt x="936346" y="270663"/>
                  </a:lnTo>
                  <a:lnTo>
                    <a:pt x="1163117" y="373076"/>
                  </a:lnTo>
                  <a:lnTo>
                    <a:pt x="1294791" y="424282"/>
                  </a:lnTo>
                  <a:lnTo>
                    <a:pt x="0" y="416967"/>
                  </a:lnTo>
                  <a:lnTo>
                    <a:pt x="0" y="0"/>
                  </a:lnTo>
                  <a:close/>
                </a:path>
              </a:pathLst>
            </a:custGeom>
            <a:solidFill>
              <a:srgbClr val="008000">
                <a:alpha val="40000"/>
              </a:srgbClr>
            </a:solidFill>
            <a:ln w="19050">
              <a:solidFill>
                <a:srgbClr val="008000">
                  <a:alpha val="60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Freeform 6"/>
            <p:cNvSpPr/>
            <p:nvPr/>
          </p:nvSpPr>
          <p:spPr>
            <a:xfrm>
              <a:off x="1133374" y="2383413"/>
              <a:ext cx="4375098" cy="812879"/>
            </a:xfrm>
            <a:custGeom>
              <a:avLst/>
              <a:gdLst>
                <a:gd name="connsiteX0" fmla="*/ 0 w 1294791"/>
                <a:gd name="connsiteY0" fmla="*/ 0 h 424282"/>
                <a:gd name="connsiteX1" fmla="*/ 468173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1034080 w 1294791"/>
                <a:gd name="connsiteY4" fmla="*/ 243947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74584 w 1294791"/>
                <a:gd name="connsiteY2" fmla="*/ 95416 h 424282"/>
                <a:gd name="connsiteX3" fmla="*/ 736318 w 1294791"/>
                <a:gd name="connsiteY3" fmla="*/ 1402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74584 w 1294791"/>
                <a:gd name="connsiteY2" fmla="*/ 95416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791" h="424282">
                  <a:moveTo>
                    <a:pt x="0" y="0"/>
                  </a:moveTo>
                  <a:lnTo>
                    <a:pt x="387814" y="0"/>
                  </a:lnTo>
                  <a:lnTo>
                    <a:pt x="574584" y="95416"/>
                  </a:lnTo>
                  <a:lnTo>
                    <a:pt x="812333" y="163162"/>
                  </a:lnTo>
                  <a:lnTo>
                    <a:pt x="1034080" y="243947"/>
                  </a:lnTo>
                  <a:lnTo>
                    <a:pt x="1171804" y="327277"/>
                  </a:lnTo>
                  <a:lnTo>
                    <a:pt x="1294791" y="424282"/>
                  </a:lnTo>
                  <a:lnTo>
                    <a:pt x="0" y="416967"/>
                  </a:lnTo>
                  <a:lnTo>
                    <a:pt x="0" y="0"/>
                  </a:lnTo>
                  <a:close/>
                </a:path>
              </a:pathLst>
            </a:custGeom>
            <a:solidFill>
              <a:srgbClr val="FFCC00">
                <a:alpha val="40000"/>
              </a:srgbClr>
            </a:solidFill>
            <a:ln w="19050">
              <a:solidFill>
                <a:srgbClr val="FFCC00">
                  <a:alpha val="60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Freeform 7"/>
            <p:cNvSpPr/>
            <p:nvPr/>
          </p:nvSpPr>
          <p:spPr>
            <a:xfrm>
              <a:off x="1133374" y="3216932"/>
              <a:ext cx="5384736" cy="820818"/>
            </a:xfrm>
            <a:custGeom>
              <a:avLst/>
              <a:gdLst>
                <a:gd name="connsiteX0" fmla="*/ 0 w 1294791"/>
                <a:gd name="connsiteY0" fmla="*/ 0 h 424282"/>
                <a:gd name="connsiteX1" fmla="*/ 468173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1034080 w 1294791"/>
                <a:gd name="connsiteY4" fmla="*/ 243947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74584 w 1294791"/>
                <a:gd name="connsiteY2" fmla="*/ 95416 h 424282"/>
                <a:gd name="connsiteX3" fmla="*/ 736318 w 1294791"/>
                <a:gd name="connsiteY3" fmla="*/ 1402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74584 w 1294791"/>
                <a:gd name="connsiteY2" fmla="*/ 95416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11450 h 435732"/>
                <a:gd name="connsiteX1" fmla="*/ 1054259 w 1294791"/>
                <a:gd name="connsiteY1" fmla="*/ 0 h 435732"/>
                <a:gd name="connsiteX2" fmla="*/ 574584 w 1294791"/>
                <a:gd name="connsiteY2" fmla="*/ 106866 h 435732"/>
                <a:gd name="connsiteX3" fmla="*/ 812333 w 1294791"/>
                <a:gd name="connsiteY3" fmla="*/ 174612 h 435732"/>
                <a:gd name="connsiteX4" fmla="*/ 1034080 w 1294791"/>
                <a:gd name="connsiteY4" fmla="*/ 255397 h 435732"/>
                <a:gd name="connsiteX5" fmla="*/ 1171804 w 1294791"/>
                <a:gd name="connsiteY5" fmla="*/ 338727 h 435732"/>
                <a:gd name="connsiteX6" fmla="*/ 1294791 w 1294791"/>
                <a:gd name="connsiteY6" fmla="*/ 435732 h 435732"/>
                <a:gd name="connsiteX7" fmla="*/ 0 w 1294791"/>
                <a:gd name="connsiteY7" fmla="*/ 428417 h 435732"/>
                <a:gd name="connsiteX8" fmla="*/ 0 w 1294791"/>
                <a:gd name="connsiteY8" fmla="*/ 11450 h 435732"/>
                <a:gd name="connsiteX0" fmla="*/ 0 w 1294791"/>
                <a:gd name="connsiteY0" fmla="*/ 0 h 424282"/>
                <a:gd name="connsiteX1" fmla="*/ 1057776 w 1294791"/>
                <a:gd name="connsiteY1" fmla="*/ 0 h 424282"/>
                <a:gd name="connsiteX2" fmla="*/ 574584 w 1294791"/>
                <a:gd name="connsiteY2" fmla="*/ 95416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8637 w 1294791"/>
                <a:gd name="connsiteY3" fmla="*/ 1860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8637 w 1294791"/>
                <a:gd name="connsiteY3" fmla="*/ 186062 h 424282"/>
                <a:gd name="connsiteX4" fmla="*/ 1238058 w 1294791"/>
                <a:gd name="connsiteY4" fmla="*/ 289746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8637 w 1294791"/>
                <a:gd name="connsiteY3" fmla="*/ 186062 h 424282"/>
                <a:gd name="connsiteX4" fmla="*/ 1238058 w 1294791"/>
                <a:gd name="connsiteY4" fmla="*/ 289746 h 424282"/>
                <a:gd name="connsiteX5" fmla="*/ 1266759 w 1294791"/>
                <a:gd name="connsiteY5" fmla="*/ 36162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3362 w 1294791"/>
                <a:gd name="connsiteY3" fmla="*/ 186062 h 424282"/>
                <a:gd name="connsiteX4" fmla="*/ 1238058 w 1294791"/>
                <a:gd name="connsiteY4" fmla="*/ 289746 h 424282"/>
                <a:gd name="connsiteX5" fmla="*/ 1266759 w 1294791"/>
                <a:gd name="connsiteY5" fmla="*/ 36162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8417"/>
                <a:gd name="connsiteX1" fmla="*/ 1057776 w 1294791"/>
                <a:gd name="connsiteY1" fmla="*/ 0 h 428417"/>
                <a:gd name="connsiteX2" fmla="*/ 1114422 w 1294791"/>
                <a:gd name="connsiteY2" fmla="*/ 72517 h 428417"/>
                <a:gd name="connsiteX3" fmla="*/ 1183362 w 1294791"/>
                <a:gd name="connsiteY3" fmla="*/ 186062 h 428417"/>
                <a:gd name="connsiteX4" fmla="*/ 1238058 w 1294791"/>
                <a:gd name="connsiteY4" fmla="*/ 289746 h 428417"/>
                <a:gd name="connsiteX5" fmla="*/ 1266759 w 1294791"/>
                <a:gd name="connsiteY5" fmla="*/ 361627 h 428417"/>
                <a:gd name="connsiteX6" fmla="*/ 1294791 w 1294791"/>
                <a:gd name="connsiteY6" fmla="*/ 424282 h 428417"/>
                <a:gd name="connsiteX7" fmla="*/ 1759 w 1294791"/>
                <a:gd name="connsiteY7" fmla="*/ 428417 h 428417"/>
                <a:gd name="connsiteX8" fmla="*/ 0 w 1294791"/>
                <a:gd name="connsiteY8" fmla="*/ 0 h 42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791" h="428417">
                  <a:moveTo>
                    <a:pt x="0" y="0"/>
                  </a:moveTo>
                  <a:lnTo>
                    <a:pt x="1057776" y="0"/>
                  </a:lnTo>
                  <a:lnTo>
                    <a:pt x="1114422" y="72517"/>
                  </a:lnTo>
                  <a:lnTo>
                    <a:pt x="1183362" y="186062"/>
                  </a:lnTo>
                  <a:lnTo>
                    <a:pt x="1238058" y="289746"/>
                  </a:lnTo>
                  <a:lnTo>
                    <a:pt x="1266759" y="361627"/>
                  </a:lnTo>
                  <a:lnTo>
                    <a:pt x="1294791" y="424282"/>
                  </a:lnTo>
                  <a:lnTo>
                    <a:pt x="1759" y="428417"/>
                  </a:lnTo>
                  <a:cubicBezTo>
                    <a:pt x="1173" y="285611"/>
                    <a:pt x="586" y="142806"/>
                    <a:pt x="0" y="0"/>
                  </a:cubicBezTo>
                  <a:close/>
                </a:path>
              </a:pathLst>
            </a:custGeom>
            <a:solidFill>
              <a:srgbClr val="FF6600">
                <a:alpha val="40000"/>
              </a:srgbClr>
            </a:solidFill>
            <a:ln w="19050">
              <a:solidFill>
                <a:srgbClr val="FF6600">
                  <a:alpha val="60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Freeform 8"/>
            <p:cNvSpPr/>
            <p:nvPr/>
          </p:nvSpPr>
          <p:spPr>
            <a:xfrm>
              <a:off x="1130199" y="4040925"/>
              <a:ext cx="6448348" cy="1636872"/>
            </a:xfrm>
            <a:custGeom>
              <a:avLst/>
              <a:gdLst>
                <a:gd name="connsiteX0" fmla="*/ 0 w 1294791"/>
                <a:gd name="connsiteY0" fmla="*/ 0 h 424282"/>
                <a:gd name="connsiteX1" fmla="*/ 468173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607162 w 1294791"/>
                <a:gd name="connsiteY2" fmla="*/ 8778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75411 w 1294791"/>
                <a:gd name="connsiteY3" fmla="*/ 197511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936346 w 1294791"/>
                <a:gd name="connsiteY4" fmla="*/ 270663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1034080 w 1294791"/>
                <a:gd name="connsiteY4" fmla="*/ 243947 h 424282"/>
                <a:gd name="connsiteX5" fmla="*/ 1163117 w 1294791"/>
                <a:gd name="connsiteY5" fmla="*/ 373076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07256 w 1294791"/>
                <a:gd name="connsiteY2" fmla="*/ 76333 h 424282"/>
                <a:gd name="connsiteX3" fmla="*/ 736318 w 1294791"/>
                <a:gd name="connsiteY3" fmla="*/ 1402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74584 w 1294791"/>
                <a:gd name="connsiteY2" fmla="*/ 95416 h 424282"/>
                <a:gd name="connsiteX3" fmla="*/ 736318 w 1294791"/>
                <a:gd name="connsiteY3" fmla="*/ 1402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387814 w 1294791"/>
                <a:gd name="connsiteY1" fmla="*/ 0 h 424282"/>
                <a:gd name="connsiteX2" fmla="*/ 574584 w 1294791"/>
                <a:gd name="connsiteY2" fmla="*/ 95416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11450 h 435732"/>
                <a:gd name="connsiteX1" fmla="*/ 1054259 w 1294791"/>
                <a:gd name="connsiteY1" fmla="*/ 0 h 435732"/>
                <a:gd name="connsiteX2" fmla="*/ 574584 w 1294791"/>
                <a:gd name="connsiteY2" fmla="*/ 106866 h 435732"/>
                <a:gd name="connsiteX3" fmla="*/ 812333 w 1294791"/>
                <a:gd name="connsiteY3" fmla="*/ 174612 h 435732"/>
                <a:gd name="connsiteX4" fmla="*/ 1034080 w 1294791"/>
                <a:gd name="connsiteY4" fmla="*/ 255397 h 435732"/>
                <a:gd name="connsiteX5" fmla="*/ 1171804 w 1294791"/>
                <a:gd name="connsiteY5" fmla="*/ 338727 h 435732"/>
                <a:gd name="connsiteX6" fmla="*/ 1294791 w 1294791"/>
                <a:gd name="connsiteY6" fmla="*/ 435732 h 435732"/>
                <a:gd name="connsiteX7" fmla="*/ 0 w 1294791"/>
                <a:gd name="connsiteY7" fmla="*/ 428417 h 435732"/>
                <a:gd name="connsiteX8" fmla="*/ 0 w 1294791"/>
                <a:gd name="connsiteY8" fmla="*/ 11450 h 435732"/>
                <a:gd name="connsiteX0" fmla="*/ 0 w 1294791"/>
                <a:gd name="connsiteY0" fmla="*/ 0 h 424282"/>
                <a:gd name="connsiteX1" fmla="*/ 1057776 w 1294791"/>
                <a:gd name="connsiteY1" fmla="*/ 0 h 424282"/>
                <a:gd name="connsiteX2" fmla="*/ 574584 w 1294791"/>
                <a:gd name="connsiteY2" fmla="*/ 95416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812333 w 1294791"/>
                <a:gd name="connsiteY3" fmla="*/ 1631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8637 w 1294791"/>
                <a:gd name="connsiteY3" fmla="*/ 186062 h 424282"/>
                <a:gd name="connsiteX4" fmla="*/ 1034080 w 1294791"/>
                <a:gd name="connsiteY4" fmla="*/ 243947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8637 w 1294791"/>
                <a:gd name="connsiteY3" fmla="*/ 186062 h 424282"/>
                <a:gd name="connsiteX4" fmla="*/ 1238058 w 1294791"/>
                <a:gd name="connsiteY4" fmla="*/ 289746 h 424282"/>
                <a:gd name="connsiteX5" fmla="*/ 1171804 w 1294791"/>
                <a:gd name="connsiteY5" fmla="*/ 32727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8637 w 1294791"/>
                <a:gd name="connsiteY3" fmla="*/ 186062 h 424282"/>
                <a:gd name="connsiteX4" fmla="*/ 1238058 w 1294791"/>
                <a:gd name="connsiteY4" fmla="*/ 289746 h 424282"/>
                <a:gd name="connsiteX5" fmla="*/ 1266759 w 1294791"/>
                <a:gd name="connsiteY5" fmla="*/ 36162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3362 w 1294791"/>
                <a:gd name="connsiteY3" fmla="*/ 186062 h 424282"/>
                <a:gd name="connsiteX4" fmla="*/ 1238058 w 1294791"/>
                <a:gd name="connsiteY4" fmla="*/ 289746 h 424282"/>
                <a:gd name="connsiteX5" fmla="*/ 1266759 w 1294791"/>
                <a:gd name="connsiteY5" fmla="*/ 361627 h 424282"/>
                <a:gd name="connsiteX6" fmla="*/ 1294791 w 1294791"/>
                <a:gd name="connsiteY6" fmla="*/ 424282 h 424282"/>
                <a:gd name="connsiteX7" fmla="*/ 0 w 1294791"/>
                <a:gd name="connsiteY7" fmla="*/ 416967 h 424282"/>
                <a:gd name="connsiteX8" fmla="*/ 0 w 1294791"/>
                <a:gd name="connsiteY8" fmla="*/ 0 h 424282"/>
                <a:gd name="connsiteX0" fmla="*/ 0 w 1294791"/>
                <a:gd name="connsiteY0" fmla="*/ 0 h 424282"/>
                <a:gd name="connsiteX1" fmla="*/ 1057776 w 1294791"/>
                <a:gd name="connsiteY1" fmla="*/ 0 h 424282"/>
                <a:gd name="connsiteX2" fmla="*/ 1114422 w 1294791"/>
                <a:gd name="connsiteY2" fmla="*/ 72517 h 424282"/>
                <a:gd name="connsiteX3" fmla="*/ 1183362 w 1294791"/>
                <a:gd name="connsiteY3" fmla="*/ 186062 h 424282"/>
                <a:gd name="connsiteX4" fmla="*/ 1238058 w 1294791"/>
                <a:gd name="connsiteY4" fmla="*/ 289746 h 424282"/>
                <a:gd name="connsiteX5" fmla="*/ 1266759 w 1294791"/>
                <a:gd name="connsiteY5" fmla="*/ 361627 h 424282"/>
                <a:gd name="connsiteX6" fmla="*/ 1294791 w 1294791"/>
                <a:gd name="connsiteY6" fmla="*/ 424282 h 424282"/>
                <a:gd name="connsiteX7" fmla="*/ 1469 w 1294791"/>
                <a:gd name="connsiteY7" fmla="*/ 420781 h 424282"/>
                <a:gd name="connsiteX8" fmla="*/ 0 w 1294791"/>
                <a:gd name="connsiteY8" fmla="*/ 0 h 424282"/>
                <a:gd name="connsiteX0" fmla="*/ 0 w 1294791"/>
                <a:gd name="connsiteY0" fmla="*/ 0 h 424595"/>
                <a:gd name="connsiteX1" fmla="*/ 1057776 w 1294791"/>
                <a:gd name="connsiteY1" fmla="*/ 0 h 424595"/>
                <a:gd name="connsiteX2" fmla="*/ 1114422 w 1294791"/>
                <a:gd name="connsiteY2" fmla="*/ 72517 h 424595"/>
                <a:gd name="connsiteX3" fmla="*/ 1183362 w 1294791"/>
                <a:gd name="connsiteY3" fmla="*/ 186062 h 424595"/>
                <a:gd name="connsiteX4" fmla="*/ 1238058 w 1294791"/>
                <a:gd name="connsiteY4" fmla="*/ 289746 h 424595"/>
                <a:gd name="connsiteX5" fmla="*/ 1266759 w 1294791"/>
                <a:gd name="connsiteY5" fmla="*/ 361627 h 424595"/>
                <a:gd name="connsiteX6" fmla="*/ 1294791 w 1294791"/>
                <a:gd name="connsiteY6" fmla="*/ 424282 h 424595"/>
                <a:gd name="connsiteX7" fmla="*/ 1469 w 1294791"/>
                <a:gd name="connsiteY7" fmla="*/ 424595 h 424595"/>
                <a:gd name="connsiteX8" fmla="*/ 0 w 1294791"/>
                <a:gd name="connsiteY8" fmla="*/ 0 h 424595"/>
                <a:gd name="connsiteX0" fmla="*/ 0 w 1294791"/>
                <a:gd name="connsiteY0" fmla="*/ 1907 h 426502"/>
                <a:gd name="connsiteX1" fmla="*/ 1087153 w 1294791"/>
                <a:gd name="connsiteY1" fmla="*/ 0 h 426502"/>
                <a:gd name="connsiteX2" fmla="*/ 1114422 w 1294791"/>
                <a:gd name="connsiteY2" fmla="*/ 74424 h 426502"/>
                <a:gd name="connsiteX3" fmla="*/ 1183362 w 1294791"/>
                <a:gd name="connsiteY3" fmla="*/ 187969 h 426502"/>
                <a:gd name="connsiteX4" fmla="*/ 1238058 w 1294791"/>
                <a:gd name="connsiteY4" fmla="*/ 291653 h 426502"/>
                <a:gd name="connsiteX5" fmla="*/ 1266759 w 1294791"/>
                <a:gd name="connsiteY5" fmla="*/ 363534 h 426502"/>
                <a:gd name="connsiteX6" fmla="*/ 1294791 w 1294791"/>
                <a:gd name="connsiteY6" fmla="*/ 426189 h 426502"/>
                <a:gd name="connsiteX7" fmla="*/ 1469 w 1294791"/>
                <a:gd name="connsiteY7" fmla="*/ 426502 h 426502"/>
                <a:gd name="connsiteX8" fmla="*/ 0 w 1294791"/>
                <a:gd name="connsiteY8" fmla="*/ 1907 h 426502"/>
                <a:gd name="connsiteX0" fmla="*/ 0 w 1294791"/>
                <a:gd name="connsiteY0" fmla="*/ 1907 h 426502"/>
                <a:gd name="connsiteX1" fmla="*/ 1087153 w 1294791"/>
                <a:gd name="connsiteY1" fmla="*/ 0 h 426502"/>
                <a:gd name="connsiteX2" fmla="*/ 1129111 w 1294791"/>
                <a:gd name="connsiteY2" fmla="*/ 68703 h 426502"/>
                <a:gd name="connsiteX3" fmla="*/ 1183362 w 1294791"/>
                <a:gd name="connsiteY3" fmla="*/ 187969 h 426502"/>
                <a:gd name="connsiteX4" fmla="*/ 1238058 w 1294791"/>
                <a:gd name="connsiteY4" fmla="*/ 291653 h 426502"/>
                <a:gd name="connsiteX5" fmla="*/ 1266759 w 1294791"/>
                <a:gd name="connsiteY5" fmla="*/ 363534 h 426502"/>
                <a:gd name="connsiteX6" fmla="*/ 1294791 w 1294791"/>
                <a:gd name="connsiteY6" fmla="*/ 426189 h 426502"/>
                <a:gd name="connsiteX7" fmla="*/ 1469 w 1294791"/>
                <a:gd name="connsiteY7" fmla="*/ 426502 h 426502"/>
                <a:gd name="connsiteX8" fmla="*/ 0 w 1294791"/>
                <a:gd name="connsiteY8" fmla="*/ 1907 h 426502"/>
                <a:gd name="connsiteX0" fmla="*/ 0 w 1294791"/>
                <a:gd name="connsiteY0" fmla="*/ 1907 h 426502"/>
                <a:gd name="connsiteX1" fmla="*/ 1087153 w 1294791"/>
                <a:gd name="connsiteY1" fmla="*/ 0 h 426502"/>
                <a:gd name="connsiteX2" fmla="*/ 1129111 w 1294791"/>
                <a:gd name="connsiteY2" fmla="*/ 68703 h 426502"/>
                <a:gd name="connsiteX3" fmla="*/ 1187768 w 1294791"/>
                <a:gd name="connsiteY3" fmla="*/ 172714 h 426502"/>
                <a:gd name="connsiteX4" fmla="*/ 1238058 w 1294791"/>
                <a:gd name="connsiteY4" fmla="*/ 291653 h 426502"/>
                <a:gd name="connsiteX5" fmla="*/ 1266759 w 1294791"/>
                <a:gd name="connsiteY5" fmla="*/ 363534 h 426502"/>
                <a:gd name="connsiteX6" fmla="*/ 1294791 w 1294791"/>
                <a:gd name="connsiteY6" fmla="*/ 426189 h 426502"/>
                <a:gd name="connsiteX7" fmla="*/ 1469 w 1294791"/>
                <a:gd name="connsiteY7" fmla="*/ 426502 h 426502"/>
                <a:gd name="connsiteX8" fmla="*/ 0 w 1294791"/>
                <a:gd name="connsiteY8" fmla="*/ 1907 h 426502"/>
                <a:gd name="connsiteX0" fmla="*/ 0 w 1294791"/>
                <a:gd name="connsiteY0" fmla="*/ 1907 h 426502"/>
                <a:gd name="connsiteX1" fmla="*/ 1087153 w 1294791"/>
                <a:gd name="connsiteY1" fmla="*/ 0 h 426502"/>
                <a:gd name="connsiteX2" fmla="*/ 1129111 w 1294791"/>
                <a:gd name="connsiteY2" fmla="*/ 68703 h 426502"/>
                <a:gd name="connsiteX3" fmla="*/ 1187768 w 1294791"/>
                <a:gd name="connsiteY3" fmla="*/ 172714 h 426502"/>
                <a:gd name="connsiteX4" fmla="*/ 1238058 w 1294791"/>
                <a:gd name="connsiteY4" fmla="*/ 291653 h 426502"/>
                <a:gd name="connsiteX5" fmla="*/ 1269697 w 1294791"/>
                <a:gd name="connsiteY5" fmla="*/ 359720 h 426502"/>
                <a:gd name="connsiteX6" fmla="*/ 1294791 w 1294791"/>
                <a:gd name="connsiteY6" fmla="*/ 426189 h 426502"/>
                <a:gd name="connsiteX7" fmla="*/ 1469 w 1294791"/>
                <a:gd name="connsiteY7" fmla="*/ 426502 h 426502"/>
                <a:gd name="connsiteX8" fmla="*/ 0 w 1294791"/>
                <a:gd name="connsiteY8" fmla="*/ 1907 h 426502"/>
                <a:gd name="connsiteX0" fmla="*/ 0 w 1294791"/>
                <a:gd name="connsiteY0" fmla="*/ 1907 h 426502"/>
                <a:gd name="connsiteX1" fmla="*/ 1087153 w 1294791"/>
                <a:gd name="connsiteY1" fmla="*/ 0 h 426502"/>
                <a:gd name="connsiteX2" fmla="*/ 1129111 w 1294791"/>
                <a:gd name="connsiteY2" fmla="*/ 68703 h 426502"/>
                <a:gd name="connsiteX3" fmla="*/ 1187768 w 1294791"/>
                <a:gd name="connsiteY3" fmla="*/ 172714 h 426502"/>
                <a:gd name="connsiteX4" fmla="*/ 1236589 w 1294791"/>
                <a:gd name="connsiteY4" fmla="*/ 280212 h 426502"/>
                <a:gd name="connsiteX5" fmla="*/ 1269697 w 1294791"/>
                <a:gd name="connsiteY5" fmla="*/ 359720 h 426502"/>
                <a:gd name="connsiteX6" fmla="*/ 1294791 w 1294791"/>
                <a:gd name="connsiteY6" fmla="*/ 426189 h 426502"/>
                <a:gd name="connsiteX7" fmla="*/ 1469 w 1294791"/>
                <a:gd name="connsiteY7" fmla="*/ 426502 h 426502"/>
                <a:gd name="connsiteX8" fmla="*/ 0 w 1294791"/>
                <a:gd name="connsiteY8" fmla="*/ 1907 h 426502"/>
                <a:gd name="connsiteX0" fmla="*/ 0 w 1294791"/>
                <a:gd name="connsiteY0" fmla="*/ 1907 h 426502"/>
                <a:gd name="connsiteX1" fmla="*/ 1087153 w 1294791"/>
                <a:gd name="connsiteY1" fmla="*/ 0 h 426502"/>
                <a:gd name="connsiteX2" fmla="*/ 1129111 w 1294791"/>
                <a:gd name="connsiteY2" fmla="*/ 68703 h 426502"/>
                <a:gd name="connsiteX3" fmla="*/ 1189237 w 1294791"/>
                <a:gd name="connsiteY3" fmla="*/ 187969 h 426502"/>
                <a:gd name="connsiteX4" fmla="*/ 1236589 w 1294791"/>
                <a:gd name="connsiteY4" fmla="*/ 280212 h 426502"/>
                <a:gd name="connsiteX5" fmla="*/ 1269697 w 1294791"/>
                <a:gd name="connsiteY5" fmla="*/ 359720 h 426502"/>
                <a:gd name="connsiteX6" fmla="*/ 1294791 w 1294791"/>
                <a:gd name="connsiteY6" fmla="*/ 426189 h 426502"/>
                <a:gd name="connsiteX7" fmla="*/ 1469 w 1294791"/>
                <a:gd name="connsiteY7" fmla="*/ 426502 h 426502"/>
                <a:gd name="connsiteX8" fmla="*/ 0 w 1294791"/>
                <a:gd name="connsiteY8" fmla="*/ 1907 h 426502"/>
                <a:gd name="connsiteX0" fmla="*/ 0 w 1294791"/>
                <a:gd name="connsiteY0" fmla="*/ 1907 h 426502"/>
                <a:gd name="connsiteX1" fmla="*/ 1087153 w 1294791"/>
                <a:gd name="connsiteY1" fmla="*/ 0 h 426502"/>
                <a:gd name="connsiteX2" fmla="*/ 1129111 w 1294791"/>
                <a:gd name="connsiteY2" fmla="*/ 68703 h 426502"/>
                <a:gd name="connsiteX3" fmla="*/ 1183362 w 1294791"/>
                <a:gd name="connsiteY3" fmla="*/ 168900 h 426502"/>
                <a:gd name="connsiteX4" fmla="*/ 1236589 w 1294791"/>
                <a:gd name="connsiteY4" fmla="*/ 280212 h 426502"/>
                <a:gd name="connsiteX5" fmla="*/ 1269697 w 1294791"/>
                <a:gd name="connsiteY5" fmla="*/ 359720 h 426502"/>
                <a:gd name="connsiteX6" fmla="*/ 1294791 w 1294791"/>
                <a:gd name="connsiteY6" fmla="*/ 426189 h 426502"/>
                <a:gd name="connsiteX7" fmla="*/ 1469 w 1294791"/>
                <a:gd name="connsiteY7" fmla="*/ 426502 h 426502"/>
                <a:gd name="connsiteX8" fmla="*/ 0 w 1294791"/>
                <a:gd name="connsiteY8" fmla="*/ 1907 h 42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4791" h="426502">
                  <a:moveTo>
                    <a:pt x="0" y="1907"/>
                  </a:moveTo>
                  <a:lnTo>
                    <a:pt x="1087153" y="0"/>
                  </a:lnTo>
                  <a:lnTo>
                    <a:pt x="1129111" y="68703"/>
                  </a:lnTo>
                  <a:lnTo>
                    <a:pt x="1183362" y="168900"/>
                  </a:lnTo>
                  <a:lnTo>
                    <a:pt x="1236589" y="280212"/>
                  </a:lnTo>
                  <a:lnTo>
                    <a:pt x="1269697" y="359720"/>
                  </a:lnTo>
                  <a:lnTo>
                    <a:pt x="1294791" y="426189"/>
                  </a:lnTo>
                  <a:lnTo>
                    <a:pt x="1469" y="426502"/>
                  </a:lnTo>
                  <a:cubicBezTo>
                    <a:pt x="979" y="286242"/>
                    <a:pt x="490" y="142167"/>
                    <a:pt x="0" y="1907"/>
                  </a:cubicBezTo>
                  <a:close/>
                </a:path>
              </a:pathLst>
            </a:custGeom>
            <a:solidFill>
              <a:srgbClr val="FF0000">
                <a:alpha val="40000"/>
              </a:srgbClr>
            </a:solidFill>
            <a:ln w="19050">
              <a:solidFill>
                <a:srgbClr val="FF0000">
                  <a:alpha val="60000"/>
                </a:srgb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32"/>
          <p:cNvGrpSpPr>
            <a:grpSpLocks/>
          </p:cNvGrpSpPr>
          <p:nvPr/>
        </p:nvGrpSpPr>
        <p:grpSpPr bwMode="auto">
          <a:xfrm>
            <a:off x="3067050" y="1555533"/>
            <a:ext cx="7054850" cy="3375243"/>
            <a:chOff x="1543507" y="1556057"/>
            <a:chExt cx="7054142" cy="3374706"/>
          </a:xfrm>
        </p:grpSpPr>
        <p:sp>
          <p:nvSpPr>
            <p:cNvPr id="17419" name="TextBox 12"/>
            <p:cNvSpPr txBox="1">
              <a:spLocks noChangeArrowheads="1"/>
            </p:cNvSpPr>
            <p:nvPr/>
          </p:nvSpPr>
          <p:spPr bwMode="auto">
            <a:xfrm>
              <a:off x="2000169" y="1556057"/>
              <a:ext cx="2941041" cy="64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dirty="0">
                  <a:solidFill>
                    <a:srgbClr val="00B050"/>
                  </a:solidFill>
                </a:rPr>
                <a:t>Rejuvenator, Minor repair</a:t>
              </a:r>
            </a:p>
            <a:p>
              <a:pPr algn="ctr" eaLnBrk="1" hangingPunct="1"/>
              <a:r>
                <a:rPr lang="en-US" sz="1800" b="1" dirty="0">
                  <a:solidFill>
                    <a:srgbClr val="00B050"/>
                  </a:solidFill>
                </a:rPr>
                <a:t>(PCI + 5)</a:t>
              </a:r>
            </a:p>
          </p:txBody>
        </p:sp>
        <p:cxnSp>
          <p:nvCxnSpPr>
            <p:cNvPr id="12" name="Straight Arrow Connector 11"/>
            <p:cNvCxnSpPr/>
            <p:nvPr/>
          </p:nvCxnSpPr>
          <p:spPr>
            <a:xfrm rot="10800000" flipV="1">
              <a:off x="1543507" y="1916580"/>
              <a:ext cx="1023835" cy="285705"/>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
          <p:nvSpPr>
            <p:cNvPr id="17421" name="TextBox 16"/>
            <p:cNvSpPr txBox="1">
              <a:spLocks noChangeArrowheads="1"/>
            </p:cNvSpPr>
            <p:nvPr/>
          </p:nvSpPr>
          <p:spPr bwMode="auto">
            <a:xfrm>
              <a:off x="6348512" y="3167678"/>
              <a:ext cx="1969044" cy="64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dirty="0">
                  <a:solidFill>
                    <a:srgbClr val="FF6600"/>
                  </a:solidFill>
                </a:rPr>
                <a:t>Minor Rehab</a:t>
              </a:r>
            </a:p>
            <a:p>
              <a:pPr algn="ctr" eaLnBrk="1" hangingPunct="1"/>
              <a:r>
                <a:rPr lang="en-US" sz="1800" b="1" dirty="0">
                  <a:solidFill>
                    <a:srgbClr val="FF6600"/>
                  </a:solidFill>
                </a:rPr>
                <a:t>(PCI = 100)</a:t>
              </a:r>
            </a:p>
          </p:txBody>
        </p:sp>
        <p:cxnSp>
          <p:nvCxnSpPr>
            <p:cNvPr id="14" name="Straight Arrow Connector 13"/>
            <p:cNvCxnSpPr/>
            <p:nvPr/>
          </p:nvCxnSpPr>
          <p:spPr>
            <a:xfrm rot="10800000" flipV="1">
              <a:off x="5368998" y="3460972"/>
              <a:ext cx="1301619" cy="3872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423" name="TextBox 21"/>
            <p:cNvSpPr txBox="1">
              <a:spLocks noChangeArrowheads="1"/>
            </p:cNvSpPr>
            <p:nvPr/>
          </p:nvSpPr>
          <p:spPr bwMode="auto">
            <a:xfrm>
              <a:off x="6818835" y="4007706"/>
              <a:ext cx="1778814" cy="9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800">
                  <a:solidFill>
                    <a:srgbClr val="FF0000"/>
                  </a:solidFill>
                </a:rPr>
                <a:t>Reconstruction/ Major Rehab</a:t>
              </a:r>
            </a:p>
            <a:p>
              <a:pPr algn="r" eaLnBrk="1" hangingPunct="1"/>
              <a:r>
                <a:rPr lang="en-US" sz="1800" b="1">
                  <a:solidFill>
                    <a:srgbClr val="FF0000"/>
                  </a:solidFill>
                </a:rPr>
                <a:t>(PCI = 100)</a:t>
              </a:r>
            </a:p>
          </p:txBody>
        </p:sp>
        <p:cxnSp>
          <p:nvCxnSpPr>
            <p:cNvPr id="16" name="Straight Arrow Connector 15"/>
            <p:cNvCxnSpPr/>
            <p:nvPr/>
          </p:nvCxnSpPr>
          <p:spPr>
            <a:xfrm rot="10800000" flipV="1">
              <a:off x="5413444" y="4448240"/>
              <a:ext cx="1615913" cy="2777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425" name="TextBox 26"/>
            <p:cNvSpPr txBox="1">
              <a:spLocks noChangeArrowheads="1"/>
            </p:cNvSpPr>
            <p:nvPr/>
          </p:nvSpPr>
          <p:spPr bwMode="auto">
            <a:xfrm>
              <a:off x="5395141" y="1765563"/>
              <a:ext cx="2939333" cy="64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800" dirty="0">
                  <a:solidFill>
                    <a:srgbClr val="FFCC00"/>
                  </a:solidFill>
                </a:rPr>
                <a:t>Crack Seal &amp; </a:t>
              </a:r>
              <a:r>
                <a:rPr lang="en-US" sz="1800" dirty="0" err="1">
                  <a:solidFill>
                    <a:srgbClr val="FFCC00"/>
                  </a:solidFill>
                </a:rPr>
                <a:t>Microsurface</a:t>
              </a:r>
              <a:endParaRPr lang="en-US" sz="1800" dirty="0">
                <a:solidFill>
                  <a:srgbClr val="FFCC00"/>
                </a:solidFill>
              </a:endParaRPr>
            </a:p>
            <a:p>
              <a:pPr algn="ctr" eaLnBrk="1" hangingPunct="1"/>
              <a:r>
                <a:rPr lang="en-US" sz="1800" b="1" dirty="0">
                  <a:solidFill>
                    <a:srgbClr val="FFCC00"/>
                  </a:solidFill>
                </a:rPr>
                <a:t>(PCI + 20%)</a:t>
              </a:r>
            </a:p>
          </p:txBody>
        </p:sp>
        <p:cxnSp>
          <p:nvCxnSpPr>
            <p:cNvPr id="18" name="Straight Arrow Connector 17"/>
            <p:cNvCxnSpPr/>
            <p:nvPr/>
          </p:nvCxnSpPr>
          <p:spPr>
            <a:xfrm rot="10800000" flipV="1">
              <a:off x="3921343" y="2099113"/>
              <a:ext cx="2039733" cy="950762"/>
            </a:xfrm>
            <a:prstGeom prst="straightConnector1">
              <a:avLst/>
            </a:prstGeom>
            <a:ln>
              <a:solidFill>
                <a:srgbClr val="FFCC00"/>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22"/>
          <p:cNvGrpSpPr>
            <a:grpSpLocks/>
          </p:cNvGrpSpPr>
          <p:nvPr/>
        </p:nvGrpSpPr>
        <p:grpSpPr bwMode="auto">
          <a:xfrm>
            <a:off x="2822576" y="2314576"/>
            <a:ext cx="5210175" cy="3230563"/>
            <a:chOff x="1298222" y="2314199"/>
            <a:chExt cx="5209832" cy="3231269"/>
          </a:xfrm>
        </p:grpSpPr>
        <p:sp>
          <p:nvSpPr>
            <p:cNvPr id="17415" name="TextBox 18"/>
            <p:cNvSpPr txBox="1">
              <a:spLocks noChangeArrowheads="1"/>
            </p:cNvSpPr>
            <p:nvPr/>
          </p:nvSpPr>
          <p:spPr bwMode="auto">
            <a:xfrm>
              <a:off x="1298222" y="4591361"/>
              <a:ext cx="3984977" cy="954107"/>
            </a:xfrm>
            <a:prstGeom prst="rect">
              <a:avLst/>
            </a:prstGeom>
            <a:solidFill>
              <a:srgbClr val="FFFFFF">
                <a:alpha val="79999"/>
              </a:srgbClr>
            </a:solidFill>
            <a:ln w="9525">
              <a:solidFill>
                <a:schemeClr val="tx1"/>
              </a:solidFill>
              <a:miter lim="800000"/>
              <a:headEnd/>
              <a:tailEnd/>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b="1"/>
                <a:t>     </a:t>
              </a:r>
              <a:r>
                <a:rPr lang="en-US" sz="2000" b="1">
                  <a:solidFill>
                    <a:schemeClr val="accent2"/>
                  </a:solidFill>
                </a:rPr>
                <a:t>“Bang for the Buck”</a:t>
              </a:r>
            </a:p>
            <a:p>
              <a:pPr eaLnBrk="1" hangingPunct="1">
                <a:buFont typeface="Arial" pitchFamily="34" charset="0"/>
                <a:buChar char="•"/>
              </a:pPr>
              <a:r>
                <a:rPr lang="en-US" sz="1600">
                  <a:solidFill>
                    <a:schemeClr val="accent2"/>
                  </a:solidFill>
                </a:rPr>
                <a:t> Early for Surface Treatments</a:t>
              </a:r>
            </a:p>
            <a:p>
              <a:pPr eaLnBrk="1" hangingPunct="1">
                <a:buFont typeface="Arial" pitchFamily="34" charset="0"/>
                <a:buChar char="•"/>
              </a:pPr>
              <a:r>
                <a:rPr lang="en-US" sz="1600">
                  <a:solidFill>
                    <a:schemeClr val="accent2"/>
                  </a:solidFill>
                </a:rPr>
                <a:t> Defer for Overlays (but not too long!)</a:t>
              </a:r>
            </a:p>
          </p:txBody>
        </p:sp>
        <p:sp>
          <p:nvSpPr>
            <p:cNvPr id="20" name="5-Point Star 19"/>
            <p:cNvSpPr/>
            <p:nvPr/>
          </p:nvSpPr>
          <p:spPr>
            <a:xfrm>
              <a:off x="1388704" y="4640395"/>
              <a:ext cx="338115" cy="315981"/>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1" name="5-Point Star 20"/>
            <p:cNvSpPr/>
            <p:nvPr/>
          </p:nvSpPr>
          <p:spPr>
            <a:xfrm>
              <a:off x="6169939" y="3730558"/>
              <a:ext cx="338115" cy="315982"/>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 name="5-Point Star 21"/>
            <p:cNvSpPr/>
            <p:nvPr/>
          </p:nvSpPr>
          <p:spPr>
            <a:xfrm>
              <a:off x="2437972" y="2314199"/>
              <a:ext cx="339703" cy="315982"/>
            </a:xfrm>
            <a:prstGeom prst="star5">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3313800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2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a:t>Reduce Costs and/or Increase Efficiency Example</a:t>
            </a:r>
          </a:p>
        </p:txBody>
      </p:sp>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75" y="1455739"/>
            <a:ext cx="819308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75" y="3906839"/>
            <a:ext cx="8193088"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6"/>
          <p:cNvGrpSpPr>
            <a:grpSpLocks/>
          </p:cNvGrpSpPr>
          <p:nvPr/>
        </p:nvGrpSpPr>
        <p:grpSpPr bwMode="auto">
          <a:xfrm>
            <a:off x="5341938" y="2563813"/>
            <a:ext cx="2159000" cy="374650"/>
            <a:chOff x="3818532" y="2501798"/>
            <a:chExt cx="2157984" cy="375130"/>
          </a:xfrm>
        </p:grpSpPr>
        <p:cxnSp>
          <p:nvCxnSpPr>
            <p:cNvPr id="7" name="Straight Arrow Connector 6"/>
            <p:cNvCxnSpPr/>
            <p:nvPr/>
          </p:nvCxnSpPr>
          <p:spPr>
            <a:xfrm>
              <a:off x="3818532" y="2501798"/>
              <a:ext cx="2099274" cy="1589"/>
            </a:xfrm>
            <a:prstGeom prst="straightConnector1">
              <a:avLst/>
            </a:prstGeom>
            <a:ln>
              <a:solidFill>
                <a:schemeClr val="tx2">
                  <a:lumMod val="50000"/>
                  <a:lumOff val="50000"/>
                </a:schemeClr>
              </a:solidFill>
              <a:prstDash val="dash"/>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905803" y="2538357"/>
              <a:ext cx="2070713" cy="338571"/>
            </a:xfrm>
            <a:prstGeom prst="rect">
              <a:avLst/>
            </a:prstGeom>
            <a:noFill/>
          </p:spPr>
          <p:txBody>
            <a:bodyPr>
              <a:spAutoFit/>
            </a:bodyPr>
            <a:lstStyle/>
            <a:p>
              <a:pPr>
                <a:defRPr/>
              </a:pPr>
              <a:r>
                <a:rPr lang="en-US" sz="1600" i="1" dirty="0">
                  <a:solidFill>
                    <a:schemeClr val="tx2">
                      <a:lumMod val="50000"/>
                      <a:lumOff val="50000"/>
                    </a:schemeClr>
                  </a:solidFill>
                  <a:ea typeface="ＭＳ Ｐゴシック"/>
                  <a:cs typeface="ＭＳ Ｐゴシック"/>
                </a:rPr>
                <a:t>Extends life 22 years</a:t>
              </a:r>
            </a:p>
          </p:txBody>
        </p:sp>
      </p:grpSp>
      <p:grpSp>
        <p:nvGrpSpPr>
          <p:cNvPr id="3" name="Group 44"/>
          <p:cNvGrpSpPr>
            <a:grpSpLocks/>
          </p:cNvGrpSpPr>
          <p:nvPr/>
        </p:nvGrpSpPr>
        <p:grpSpPr bwMode="auto">
          <a:xfrm>
            <a:off x="5327650" y="1439863"/>
            <a:ext cx="2522538" cy="1866900"/>
            <a:chOff x="3803904" y="1324051"/>
            <a:chExt cx="2521845" cy="1866996"/>
          </a:xfrm>
        </p:grpSpPr>
        <p:grpSp>
          <p:nvGrpSpPr>
            <p:cNvPr id="18464" name="Group 10"/>
            <p:cNvGrpSpPr>
              <a:grpSpLocks/>
            </p:cNvGrpSpPr>
            <p:nvPr/>
          </p:nvGrpSpPr>
          <p:grpSpPr bwMode="auto">
            <a:xfrm>
              <a:off x="3803904" y="1409780"/>
              <a:ext cx="2521845" cy="1781267"/>
              <a:chOff x="3730754" y="1409780"/>
              <a:chExt cx="2521845" cy="1781267"/>
            </a:xfrm>
          </p:grpSpPr>
          <p:sp>
            <p:nvSpPr>
              <p:cNvPr id="12" name="Freeform 11"/>
              <p:cNvSpPr/>
              <p:nvPr/>
            </p:nvSpPr>
            <p:spPr>
              <a:xfrm>
                <a:off x="3735516" y="1409780"/>
                <a:ext cx="2517083" cy="1781267"/>
              </a:xfrm>
              <a:custGeom>
                <a:avLst/>
                <a:gdLst>
                  <a:gd name="connsiteX0" fmla="*/ 0 w 2516981"/>
                  <a:gd name="connsiteY0" fmla="*/ 0 h 1781175"/>
                  <a:gd name="connsiteX1" fmla="*/ 69056 w 2516981"/>
                  <a:gd name="connsiteY1" fmla="*/ 73818 h 1781175"/>
                  <a:gd name="connsiteX2" fmla="*/ 128587 w 2516981"/>
                  <a:gd name="connsiteY2" fmla="*/ 116681 h 1781175"/>
                  <a:gd name="connsiteX3" fmla="*/ 185737 w 2516981"/>
                  <a:gd name="connsiteY3" fmla="*/ 164306 h 1781175"/>
                  <a:gd name="connsiteX4" fmla="*/ 250031 w 2516981"/>
                  <a:gd name="connsiteY4" fmla="*/ 211931 h 1781175"/>
                  <a:gd name="connsiteX5" fmla="*/ 311944 w 2516981"/>
                  <a:gd name="connsiteY5" fmla="*/ 252412 h 1781175"/>
                  <a:gd name="connsiteX6" fmla="*/ 383381 w 2516981"/>
                  <a:gd name="connsiteY6" fmla="*/ 292893 h 1781175"/>
                  <a:gd name="connsiteX7" fmla="*/ 459581 w 2516981"/>
                  <a:gd name="connsiteY7" fmla="*/ 333375 h 1781175"/>
                  <a:gd name="connsiteX8" fmla="*/ 542925 w 2516981"/>
                  <a:gd name="connsiteY8" fmla="*/ 366712 h 1781175"/>
                  <a:gd name="connsiteX9" fmla="*/ 657225 w 2516981"/>
                  <a:gd name="connsiteY9" fmla="*/ 407193 h 1781175"/>
                  <a:gd name="connsiteX10" fmla="*/ 750094 w 2516981"/>
                  <a:gd name="connsiteY10" fmla="*/ 428625 h 1781175"/>
                  <a:gd name="connsiteX11" fmla="*/ 866775 w 2516981"/>
                  <a:gd name="connsiteY11" fmla="*/ 452437 h 1781175"/>
                  <a:gd name="connsiteX12" fmla="*/ 981075 w 2516981"/>
                  <a:gd name="connsiteY12" fmla="*/ 476250 h 1781175"/>
                  <a:gd name="connsiteX13" fmla="*/ 1090612 w 2516981"/>
                  <a:gd name="connsiteY13" fmla="*/ 495300 h 1781175"/>
                  <a:gd name="connsiteX14" fmla="*/ 1190625 w 2516981"/>
                  <a:gd name="connsiteY14" fmla="*/ 511968 h 1781175"/>
                  <a:gd name="connsiteX15" fmla="*/ 1302544 w 2516981"/>
                  <a:gd name="connsiteY15" fmla="*/ 540543 h 1781175"/>
                  <a:gd name="connsiteX16" fmla="*/ 1400175 w 2516981"/>
                  <a:gd name="connsiteY16" fmla="*/ 564356 h 1781175"/>
                  <a:gd name="connsiteX17" fmla="*/ 1485900 w 2516981"/>
                  <a:gd name="connsiteY17" fmla="*/ 595312 h 1781175"/>
                  <a:gd name="connsiteX18" fmla="*/ 1581150 w 2516981"/>
                  <a:gd name="connsiteY18" fmla="*/ 638175 h 1781175"/>
                  <a:gd name="connsiteX19" fmla="*/ 1704975 w 2516981"/>
                  <a:gd name="connsiteY19" fmla="*/ 702468 h 1781175"/>
                  <a:gd name="connsiteX20" fmla="*/ 1802606 w 2516981"/>
                  <a:gd name="connsiteY20" fmla="*/ 773906 h 1781175"/>
                  <a:gd name="connsiteX21" fmla="*/ 1876425 w 2516981"/>
                  <a:gd name="connsiteY21" fmla="*/ 828675 h 1781175"/>
                  <a:gd name="connsiteX22" fmla="*/ 1955006 w 2516981"/>
                  <a:gd name="connsiteY22" fmla="*/ 900112 h 1781175"/>
                  <a:gd name="connsiteX23" fmla="*/ 2033587 w 2516981"/>
                  <a:gd name="connsiteY23" fmla="*/ 988218 h 1781175"/>
                  <a:gd name="connsiteX24" fmla="*/ 2107406 w 2516981"/>
                  <a:gd name="connsiteY24" fmla="*/ 1069181 h 1781175"/>
                  <a:gd name="connsiteX25" fmla="*/ 2181225 w 2516981"/>
                  <a:gd name="connsiteY25" fmla="*/ 1162050 h 1781175"/>
                  <a:gd name="connsiteX26" fmla="*/ 2312194 w 2516981"/>
                  <a:gd name="connsiteY26" fmla="*/ 1364456 h 1781175"/>
                  <a:gd name="connsiteX27" fmla="*/ 2416969 w 2516981"/>
                  <a:gd name="connsiteY27" fmla="*/ 1562100 h 1781175"/>
                  <a:gd name="connsiteX28" fmla="*/ 2516981 w 2516981"/>
                  <a:gd name="connsiteY28" fmla="*/ 1781175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16981" h="1781175">
                    <a:moveTo>
                      <a:pt x="0" y="0"/>
                    </a:moveTo>
                    <a:lnTo>
                      <a:pt x="69056" y="73818"/>
                    </a:lnTo>
                    <a:lnTo>
                      <a:pt x="128587" y="116681"/>
                    </a:lnTo>
                    <a:lnTo>
                      <a:pt x="185737" y="164306"/>
                    </a:lnTo>
                    <a:lnTo>
                      <a:pt x="250031" y="211931"/>
                    </a:lnTo>
                    <a:lnTo>
                      <a:pt x="311944" y="252412"/>
                    </a:lnTo>
                    <a:lnTo>
                      <a:pt x="383381" y="292893"/>
                    </a:lnTo>
                    <a:lnTo>
                      <a:pt x="459581" y="333375"/>
                    </a:lnTo>
                    <a:lnTo>
                      <a:pt x="542925" y="366712"/>
                    </a:lnTo>
                    <a:lnTo>
                      <a:pt x="657225" y="407193"/>
                    </a:lnTo>
                    <a:lnTo>
                      <a:pt x="750094" y="428625"/>
                    </a:lnTo>
                    <a:lnTo>
                      <a:pt x="866775" y="452437"/>
                    </a:lnTo>
                    <a:lnTo>
                      <a:pt x="981075" y="476250"/>
                    </a:lnTo>
                    <a:lnTo>
                      <a:pt x="1090612" y="495300"/>
                    </a:lnTo>
                    <a:lnTo>
                      <a:pt x="1190625" y="511968"/>
                    </a:lnTo>
                    <a:lnTo>
                      <a:pt x="1302544" y="540543"/>
                    </a:lnTo>
                    <a:lnTo>
                      <a:pt x="1400175" y="564356"/>
                    </a:lnTo>
                    <a:lnTo>
                      <a:pt x="1485900" y="595312"/>
                    </a:lnTo>
                    <a:lnTo>
                      <a:pt x="1581150" y="638175"/>
                    </a:lnTo>
                    <a:lnTo>
                      <a:pt x="1704975" y="702468"/>
                    </a:lnTo>
                    <a:lnTo>
                      <a:pt x="1802606" y="773906"/>
                    </a:lnTo>
                    <a:lnTo>
                      <a:pt x="1876425" y="828675"/>
                    </a:lnTo>
                    <a:lnTo>
                      <a:pt x="1955006" y="900112"/>
                    </a:lnTo>
                    <a:lnTo>
                      <a:pt x="2033587" y="988218"/>
                    </a:lnTo>
                    <a:lnTo>
                      <a:pt x="2107406" y="1069181"/>
                    </a:lnTo>
                    <a:lnTo>
                      <a:pt x="2181225" y="1162050"/>
                    </a:lnTo>
                    <a:lnTo>
                      <a:pt x="2312194" y="1364456"/>
                    </a:lnTo>
                    <a:lnTo>
                      <a:pt x="2416969" y="1562100"/>
                    </a:lnTo>
                    <a:lnTo>
                      <a:pt x="2516981" y="1781175"/>
                    </a:lnTo>
                  </a:path>
                </a:pathLst>
              </a:custGeom>
              <a:ln w="28575">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13" name="Straight Connector 12"/>
              <p:cNvCxnSpPr/>
              <p:nvPr/>
            </p:nvCxnSpPr>
            <p:spPr>
              <a:xfrm rot="5400000" flipH="1" flipV="1">
                <a:off x="3090164" y="2051957"/>
                <a:ext cx="1281179" cy="0"/>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8465" name="TextBox 35"/>
            <p:cNvSpPr txBox="1">
              <a:spLocks noChangeArrowheads="1"/>
            </p:cNvSpPr>
            <p:nvPr/>
          </p:nvSpPr>
          <p:spPr bwMode="auto">
            <a:xfrm>
              <a:off x="3811227" y="1324051"/>
              <a:ext cx="21872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400" b="1">
                  <a:solidFill>
                    <a:srgbClr val="FF0000"/>
                  </a:solidFill>
                </a:rPr>
                <a:t>Major Rehabilitation</a:t>
              </a:r>
            </a:p>
            <a:p>
              <a:pPr algn="r" eaLnBrk="1" hangingPunct="1"/>
              <a:r>
                <a:rPr lang="en-US" sz="1400" b="1">
                  <a:solidFill>
                    <a:srgbClr val="FF0000"/>
                  </a:solidFill>
                </a:rPr>
                <a:t>$375,000 / mile</a:t>
              </a:r>
            </a:p>
          </p:txBody>
        </p:sp>
      </p:grpSp>
      <p:grpSp>
        <p:nvGrpSpPr>
          <p:cNvPr id="5" name="Group 45"/>
          <p:cNvGrpSpPr>
            <a:grpSpLocks/>
          </p:cNvGrpSpPr>
          <p:nvPr/>
        </p:nvGrpSpPr>
        <p:grpSpPr bwMode="auto">
          <a:xfrm>
            <a:off x="2333626" y="3700463"/>
            <a:ext cx="7485063" cy="2044700"/>
            <a:chOff x="819496" y="3690323"/>
            <a:chExt cx="7482600" cy="2043976"/>
          </a:xfrm>
        </p:grpSpPr>
        <p:grpSp>
          <p:nvGrpSpPr>
            <p:cNvPr id="18447" name="Group 27"/>
            <p:cNvGrpSpPr>
              <a:grpSpLocks/>
            </p:cNvGrpSpPr>
            <p:nvPr/>
          </p:nvGrpSpPr>
          <p:grpSpPr bwMode="auto">
            <a:xfrm>
              <a:off x="1975266" y="3953541"/>
              <a:ext cx="6326830" cy="1780758"/>
              <a:chOff x="1975266" y="3953541"/>
              <a:chExt cx="6326830" cy="1780758"/>
            </a:xfrm>
          </p:grpSpPr>
          <p:grpSp>
            <p:nvGrpSpPr>
              <p:cNvPr id="18452" name="Group 23"/>
              <p:cNvGrpSpPr>
                <a:grpSpLocks/>
              </p:cNvGrpSpPr>
              <p:nvPr/>
            </p:nvGrpSpPr>
            <p:grpSpPr bwMode="auto">
              <a:xfrm>
                <a:off x="1975266" y="4055117"/>
                <a:ext cx="3847526" cy="887206"/>
                <a:chOff x="1975266" y="4055117"/>
                <a:chExt cx="3847526" cy="887206"/>
              </a:xfrm>
            </p:grpSpPr>
            <p:grpSp>
              <p:nvGrpSpPr>
                <p:cNvPr id="18456" name="Group 17"/>
                <p:cNvGrpSpPr>
                  <a:grpSpLocks/>
                </p:cNvGrpSpPr>
                <p:nvPr/>
              </p:nvGrpSpPr>
              <p:grpSpPr bwMode="auto">
                <a:xfrm>
                  <a:off x="1975266" y="4118602"/>
                  <a:ext cx="1012675" cy="345994"/>
                  <a:chOff x="1982581" y="4118602"/>
                  <a:chExt cx="1012675" cy="345994"/>
                </a:xfrm>
              </p:grpSpPr>
              <p:sp>
                <p:nvSpPr>
                  <p:cNvPr id="30" name="Freeform 12"/>
                  <p:cNvSpPr/>
                  <p:nvPr/>
                </p:nvSpPr>
                <p:spPr>
                  <a:xfrm>
                    <a:off x="1990067" y="4118797"/>
                    <a:ext cx="1004557" cy="345953"/>
                  </a:xfrm>
                  <a:custGeom>
                    <a:avLst/>
                    <a:gdLst>
                      <a:gd name="connsiteX0" fmla="*/ 0 w 2516981"/>
                      <a:gd name="connsiteY0" fmla="*/ 0 h 1781175"/>
                      <a:gd name="connsiteX1" fmla="*/ 69056 w 2516981"/>
                      <a:gd name="connsiteY1" fmla="*/ 73818 h 1781175"/>
                      <a:gd name="connsiteX2" fmla="*/ 128587 w 2516981"/>
                      <a:gd name="connsiteY2" fmla="*/ 116681 h 1781175"/>
                      <a:gd name="connsiteX3" fmla="*/ 185737 w 2516981"/>
                      <a:gd name="connsiteY3" fmla="*/ 164306 h 1781175"/>
                      <a:gd name="connsiteX4" fmla="*/ 250031 w 2516981"/>
                      <a:gd name="connsiteY4" fmla="*/ 211931 h 1781175"/>
                      <a:gd name="connsiteX5" fmla="*/ 311944 w 2516981"/>
                      <a:gd name="connsiteY5" fmla="*/ 252412 h 1781175"/>
                      <a:gd name="connsiteX6" fmla="*/ 383381 w 2516981"/>
                      <a:gd name="connsiteY6" fmla="*/ 292893 h 1781175"/>
                      <a:gd name="connsiteX7" fmla="*/ 459581 w 2516981"/>
                      <a:gd name="connsiteY7" fmla="*/ 333375 h 1781175"/>
                      <a:gd name="connsiteX8" fmla="*/ 542925 w 2516981"/>
                      <a:gd name="connsiteY8" fmla="*/ 366712 h 1781175"/>
                      <a:gd name="connsiteX9" fmla="*/ 657225 w 2516981"/>
                      <a:gd name="connsiteY9" fmla="*/ 407193 h 1781175"/>
                      <a:gd name="connsiteX10" fmla="*/ 750094 w 2516981"/>
                      <a:gd name="connsiteY10" fmla="*/ 428625 h 1781175"/>
                      <a:gd name="connsiteX11" fmla="*/ 866775 w 2516981"/>
                      <a:gd name="connsiteY11" fmla="*/ 452437 h 1781175"/>
                      <a:gd name="connsiteX12" fmla="*/ 981075 w 2516981"/>
                      <a:gd name="connsiteY12" fmla="*/ 476250 h 1781175"/>
                      <a:gd name="connsiteX13" fmla="*/ 1090612 w 2516981"/>
                      <a:gd name="connsiteY13" fmla="*/ 495300 h 1781175"/>
                      <a:gd name="connsiteX14" fmla="*/ 1190625 w 2516981"/>
                      <a:gd name="connsiteY14" fmla="*/ 511968 h 1781175"/>
                      <a:gd name="connsiteX15" fmla="*/ 1302544 w 2516981"/>
                      <a:gd name="connsiteY15" fmla="*/ 540543 h 1781175"/>
                      <a:gd name="connsiteX16" fmla="*/ 1400175 w 2516981"/>
                      <a:gd name="connsiteY16" fmla="*/ 564356 h 1781175"/>
                      <a:gd name="connsiteX17" fmla="*/ 1485900 w 2516981"/>
                      <a:gd name="connsiteY17" fmla="*/ 595312 h 1781175"/>
                      <a:gd name="connsiteX18" fmla="*/ 1581150 w 2516981"/>
                      <a:gd name="connsiteY18" fmla="*/ 638175 h 1781175"/>
                      <a:gd name="connsiteX19" fmla="*/ 1704975 w 2516981"/>
                      <a:gd name="connsiteY19" fmla="*/ 702468 h 1781175"/>
                      <a:gd name="connsiteX20" fmla="*/ 1802606 w 2516981"/>
                      <a:gd name="connsiteY20" fmla="*/ 773906 h 1781175"/>
                      <a:gd name="connsiteX21" fmla="*/ 1876425 w 2516981"/>
                      <a:gd name="connsiteY21" fmla="*/ 828675 h 1781175"/>
                      <a:gd name="connsiteX22" fmla="*/ 1955006 w 2516981"/>
                      <a:gd name="connsiteY22" fmla="*/ 900112 h 1781175"/>
                      <a:gd name="connsiteX23" fmla="*/ 2033587 w 2516981"/>
                      <a:gd name="connsiteY23" fmla="*/ 988218 h 1781175"/>
                      <a:gd name="connsiteX24" fmla="*/ 2107406 w 2516981"/>
                      <a:gd name="connsiteY24" fmla="*/ 1069181 h 1781175"/>
                      <a:gd name="connsiteX25" fmla="*/ 2181225 w 2516981"/>
                      <a:gd name="connsiteY25" fmla="*/ 1162050 h 1781175"/>
                      <a:gd name="connsiteX26" fmla="*/ 2312194 w 2516981"/>
                      <a:gd name="connsiteY26" fmla="*/ 1364456 h 1781175"/>
                      <a:gd name="connsiteX27" fmla="*/ 2416969 w 2516981"/>
                      <a:gd name="connsiteY27" fmla="*/ 1562100 h 1781175"/>
                      <a:gd name="connsiteX28" fmla="*/ 2516981 w 2516981"/>
                      <a:gd name="connsiteY28" fmla="*/ 1781175 h 1781175"/>
                      <a:gd name="connsiteX0" fmla="*/ 0 w 2416969"/>
                      <a:gd name="connsiteY0" fmla="*/ 0 h 1562100"/>
                      <a:gd name="connsiteX1" fmla="*/ 69056 w 2416969"/>
                      <a:gd name="connsiteY1" fmla="*/ 73818 h 1562100"/>
                      <a:gd name="connsiteX2" fmla="*/ 128587 w 2416969"/>
                      <a:gd name="connsiteY2" fmla="*/ 116681 h 1562100"/>
                      <a:gd name="connsiteX3" fmla="*/ 185737 w 2416969"/>
                      <a:gd name="connsiteY3" fmla="*/ 164306 h 1562100"/>
                      <a:gd name="connsiteX4" fmla="*/ 250031 w 2416969"/>
                      <a:gd name="connsiteY4" fmla="*/ 211931 h 1562100"/>
                      <a:gd name="connsiteX5" fmla="*/ 311944 w 2416969"/>
                      <a:gd name="connsiteY5" fmla="*/ 252412 h 1562100"/>
                      <a:gd name="connsiteX6" fmla="*/ 383381 w 2416969"/>
                      <a:gd name="connsiteY6" fmla="*/ 292893 h 1562100"/>
                      <a:gd name="connsiteX7" fmla="*/ 459581 w 2416969"/>
                      <a:gd name="connsiteY7" fmla="*/ 333375 h 1562100"/>
                      <a:gd name="connsiteX8" fmla="*/ 542925 w 2416969"/>
                      <a:gd name="connsiteY8" fmla="*/ 366712 h 1562100"/>
                      <a:gd name="connsiteX9" fmla="*/ 657225 w 2416969"/>
                      <a:gd name="connsiteY9" fmla="*/ 407193 h 1562100"/>
                      <a:gd name="connsiteX10" fmla="*/ 750094 w 2416969"/>
                      <a:gd name="connsiteY10" fmla="*/ 428625 h 1562100"/>
                      <a:gd name="connsiteX11" fmla="*/ 866775 w 2416969"/>
                      <a:gd name="connsiteY11" fmla="*/ 452437 h 1562100"/>
                      <a:gd name="connsiteX12" fmla="*/ 981075 w 2416969"/>
                      <a:gd name="connsiteY12" fmla="*/ 476250 h 1562100"/>
                      <a:gd name="connsiteX13" fmla="*/ 1090612 w 2416969"/>
                      <a:gd name="connsiteY13" fmla="*/ 495300 h 1562100"/>
                      <a:gd name="connsiteX14" fmla="*/ 1190625 w 2416969"/>
                      <a:gd name="connsiteY14" fmla="*/ 511968 h 1562100"/>
                      <a:gd name="connsiteX15" fmla="*/ 1302544 w 2416969"/>
                      <a:gd name="connsiteY15" fmla="*/ 540543 h 1562100"/>
                      <a:gd name="connsiteX16" fmla="*/ 1400175 w 2416969"/>
                      <a:gd name="connsiteY16" fmla="*/ 564356 h 1562100"/>
                      <a:gd name="connsiteX17" fmla="*/ 1485900 w 2416969"/>
                      <a:gd name="connsiteY17" fmla="*/ 595312 h 1562100"/>
                      <a:gd name="connsiteX18" fmla="*/ 1581150 w 2416969"/>
                      <a:gd name="connsiteY18" fmla="*/ 638175 h 1562100"/>
                      <a:gd name="connsiteX19" fmla="*/ 1704975 w 2416969"/>
                      <a:gd name="connsiteY19" fmla="*/ 702468 h 1562100"/>
                      <a:gd name="connsiteX20" fmla="*/ 1802606 w 2416969"/>
                      <a:gd name="connsiteY20" fmla="*/ 773906 h 1562100"/>
                      <a:gd name="connsiteX21" fmla="*/ 1876425 w 2416969"/>
                      <a:gd name="connsiteY21" fmla="*/ 828675 h 1562100"/>
                      <a:gd name="connsiteX22" fmla="*/ 1955006 w 2416969"/>
                      <a:gd name="connsiteY22" fmla="*/ 900112 h 1562100"/>
                      <a:gd name="connsiteX23" fmla="*/ 2033587 w 2416969"/>
                      <a:gd name="connsiteY23" fmla="*/ 988218 h 1562100"/>
                      <a:gd name="connsiteX24" fmla="*/ 2107406 w 2416969"/>
                      <a:gd name="connsiteY24" fmla="*/ 1069181 h 1562100"/>
                      <a:gd name="connsiteX25" fmla="*/ 2181225 w 2416969"/>
                      <a:gd name="connsiteY25" fmla="*/ 1162050 h 1562100"/>
                      <a:gd name="connsiteX26" fmla="*/ 2312194 w 2416969"/>
                      <a:gd name="connsiteY26" fmla="*/ 1364456 h 1562100"/>
                      <a:gd name="connsiteX27" fmla="*/ 2416969 w 2416969"/>
                      <a:gd name="connsiteY27" fmla="*/ 1562100 h 1562100"/>
                      <a:gd name="connsiteX0" fmla="*/ 0 w 2312194"/>
                      <a:gd name="connsiteY0" fmla="*/ 0 h 1364456"/>
                      <a:gd name="connsiteX1" fmla="*/ 69056 w 2312194"/>
                      <a:gd name="connsiteY1" fmla="*/ 73818 h 1364456"/>
                      <a:gd name="connsiteX2" fmla="*/ 128587 w 2312194"/>
                      <a:gd name="connsiteY2" fmla="*/ 116681 h 1364456"/>
                      <a:gd name="connsiteX3" fmla="*/ 185737 w 2312194"/>
                      <a:gd name="connsiteY3" fmla="*/ 164306 h 1364456"/>
                      <a:gd name="connsiteX4" fmla="*/ 250031 w 2312194"/>
                      <a:gd name="connsiteY4" fmla="*/ 211931 h 1364456"/>
                      <a:gd name="connsiteX5" fmla="*/ 311944 w 2312194"/>
                      <a:gd name="connsiteY5" fmla="*/ 252412 h 1364456"/>
                      <a:gd name="connsiteX6" fmla="*/ 383381 w 2312194"/>
                      <a:gd name="connsiteY6" fmla="*/ 292893 h 1364456"/>
                      <a:gd name="connsiteX7" fmla="*/ 459581 w 2312194"/>
                      <a:gd name="connsiteY7" fmla="*/ 333375 h 1364456"/>
                      <a:gd name="connsiteX8" fmla="*/ 542925 w 2312194"/>
                      <a:gd name="connsiteY8" fmla="*/ 366712 h 1364456"/>
                      <a:gd name="connsiteX9" fmla="*/ 657225 w 2312194"/>
                      <a:gd name="connsiteY9" fmla="*/ 407193 h 1364456"/>
                      <a:gd name="connsiteX10" fmla="*/ 750094 w 2312194"/>
                      <a:gd name="connsiteY10" fmla="*/ 428625 h 1364456"/>
                      <a:gd name="connsiteX11" fmla="*/ 866775 w 2312194"/>
                      <a:gd name="connsiteY11" fmla="*/ 452437 h 1364456"/>
                      <a:gd name="connsiteX12" fmla="*/ 981075 w 2312194"/>
                      <a:gd name="connsiteY12" fmla="*/ 476250 h 1364456"/>
                      <a:gd name="connsiteX13" fmla="*/ 1090612 w 2312194"/>
                      <a:gd name="connsiteY13" fmla="*/ 495300 h 1364456"/>
                      <a:gd name="connsiteX14" fmla="*/ 1190625 w 2312194"/>
                      <a:gd name="connsiteY14" fmla="*/ 511968 h 1364456"/>
                      <a:gd name="connsiteX15" fmla="*/ 1302544 w 2312194"/>
                      <a:gd name="connsiteY15" fmla="*/ 540543 h 1364456"/>
                      <a:gd name="connsiteX16" fmla="*/ 1400175 w 2312194"/>
                      <a:gd name="connsiteY16" fmla="*/ 564356 h 1364456"/>
                      <a:gd name="connsiteX17" fmla="*/ 1485900 w 2312194"/>
                      <a:gd name="connsiteY17" fmla="*/ 595312 h 1364456"/>
                      <a:gd name="connsiteX18" fmla="*/ 1581150 w 2312194"/>
                      <a:gd name="connsiteY18" fmla="*/ 638175 h 1364456"/>
                      <a:gd name="connsiteX19" fmla="*/ 1704975 w 2312194"/>
                      <a:gd name="connsiteY19" fmla="*/ 702468 h 1364456"/>
                      <a:gd name="connsiteX20" fmla="*/ 1802606 w 2312194"/>
                      <a:gd name="connsiteY20" fmla="*/ 773906 h 1364456"/>
                      <a:gd name="connsiteX21" fmla="*/ 1876425 w 2312194"/>
                      <a:gd name="connsiteY21" fmla="*/ 828675 h 1364456"/>
                      <a:gd name="connsiteX22" fmla="*/ 1955006 w 2312194"/>
                      <a:gd name="connsiteY22" fmla="*/ 900112 h 1364456"/>
                      <a:gd name="connsiteX23" fmla="*/ 2033587 w 2312194"/>
                      <a:gd name="connsiteY23" fmla="*/ 988218 h 1364456"/>
                      <a:gd name="connsiteX24" fmla="*/ 2107406 w 2312194"/>
                      <a:gd name="connsiteY24" fmla="*/ 1069181 h 1364456"/>
                      <a:gd name="connsiteX25" fmla="*/ 2181225 w 2312194"/>
                      <a:gd name="connsiteY25" fmla="*/ 1162050 h 1364456"/>
                      <a:gd name="connsiteX26" fmla="*/ 2312194 w 2312194"/>
                      <a:gd name="connsiteY26" fmla="*/ 1364456 h 1364456"/>
                      <a:gd name="connsiteX0" fmla="*/ 0 w 2181225"/>
                      <a:gd name="connsiteY0" fmla="*/ 0 h 1162050"/>
                      <a:gd name="connsiteX1" fmla="*/ 69056 w 2181225"/>
                      <a:gd name="connsiteY1" fmla="*/ 73818 h 1162050"/>
                      <a:gd name="connsiteX2" fmla="*/ 128587 w 2181225"/>
                      <a:gd name="connsiteY2" fmla="*/ 116681 h 1162050"/>
                      <a:gd name="connsiteX3" fmla="*/ 185737 w 2181225"/>
                      <a:gd name="connsiteY3" fmla="*/ 164306 h 1162050"/>
                      <a:gd name="connsiteX4" fmla="*/ 250031 w 2181225"/>
                      <a:gd name="connsiteY4" fmla="*/ 211931 h 1162050"/>
                      <a:gd name="connsiteX5" fmla="*/ 311944 w 2181225"/>
                      <a:gd name="connsiteY5" fmla="*/ 252412 h 1162050"/>
                      <a:gd name="connsiteX6" fmla="*/ 383381 w 2181225"/>
                      <a:gd name="connsiteY6" fmla="*/ 292893 h 1162050"/>
                      <a:gd name="connsiteX7" fmla="*/ 459581 w 2181225"/>
                      <a:gd name="connsiteY7" fmla="*/ 333375 h 1162050"/>
                      <a:gd name="connsiteX8" fmla="*/ 542925 w 2181225"/>
                      <a:gd name="connsiteY8" fmla="*/ 366712 h 1162050"/>
                      <a:gd name="connsiteX9" fmla="*/ 657225 w 2181225"/>
                      <a:gd name="connsiteY9" fmla="*/ 407193 h 1162050"/>
                      <a:gd name="connsiteX10" fmla="*/ 750094 w 2181225"/>
                      <a:gd name="connsiteY10" fmla="*/ 428625 h 1162050"/>
                      <a:gd name="connsiteX11" fmla="*/ 866775 w 2181225"/>
                      <a:gd name="connsiteY11" fmla="*/ 452437 h 1162050"/>
                      <a:gd name="connsiteX12" fmla="*/ 981075 w 2181225"/>
                      <a:gd name="connsiteY12" fmla="*/ 476250 h 1162050"/>
                      <a:gd name="connsiteX13" fmla="*/ 1090612 w 2181225"/>
                      <a:gd name="connsiteY13" fmla="*/ 495300 h 1162050"/>
                      <a:gd name="connsiteX14" fmla="*/ 1190625 w 2181225"/>
                      <a:gd name="connsiteY14" fmla="*/ 511968 h 1162050"/>
                      <a:gd name="connsiteX15" fmla="*/ 1302544 w 2181225"/>
                      <a:gd name="connsiteY15" fmla="*/ 540543 h 1162050"/>
                      <a:gd name="connsiteX16" fmla="*/ 1400175 w 2181225"/>
                      <a:gd name="connsiteY16" fmla="*/ 564356 h 1162050"/>
                      <a:gd name="connsiteX17" fmla="*/ 1485900 w 2181225"/>
                      <a:gd name="connsiteY17" fmla="*/ 595312 h 1162050"/>
                      <a:gd name="connsiteX18" fmla="*/ 1581150 w 2181225"/>
                      <a:gd name="connsiteY18" fmla="*/ 638175 h 1162050"/>
                      <a:gd name="connsiteX19" fmla="*/ 1704975 w 2181225"/>
                      <a:gd name="connsiteY19" fmla="*/ 702468 h 1162050"/>
                      <a:gd name="connsiteX20" fmla="*/ 1802606 w 2181225"/>
                      <a:gd name="connsiteY20" fmla="*/ 773906 h 1162050"/>
                      <a:gd name="connsiteX21" fmla="*/ 1876425 w 2181225"/>
                      <a:gd name="connsiteY21" fmla="*/ 828675 h 1162050"/>
                      <a:gd name="connsiteX22" fmla="*/ 1955006 w 2181225"/>
                      <a:gd name="connsiteY22" fmla="*/ 900112 h 1162050"/>
                      <a:gd name="connsiteX23" fmla="*/ 2033587 w 2181225"/>
                      <a:gd name="connsiteY23" fmla="*/ 988218 h 1162050"/>
                      <a:gd name="connsiteX24" fmla="*/ 2107406 w 2181225"/>
                      <a:gd name="connsiteY24" fmla="*/ 1069181 h 1162050"/>
                      <a:gd name="connsiteX25" fmla="*/ 2181225 w 2181225"/>
                      <a:gd name="connsiteY25" fmla="*/ 1162050 h 1162050"/>
                      <a:gd name="connsiteX0" fmla="*/ 0 w 2107406"/>
                      <a:gd name="connsiteY0" fmla="*/ 0 h 1069181"/>
                      <a:gd name="connsiteX1" fmla="*/ 69056 w 2107406"/>
                      <a:gd name="connsiteY1" fmla="*/ 73818 h 1069181"/>
                      <a:gd name="connsiteX2" fmla="*/ 128587 w 2107406"/>
                      <a:gd name="connsiteY2" fmla="*/ 116681 h 1069181"/>
                      <a:gd name="connsiteX3" fmla="*/ 185737 w 2107406"/>
                      <a:gd name="connsiteY3" fmla="*/ 164306 h 1069181"/>
                      <a:gd name="connsiteX4" fmla="*/ 250031 w 2107406"/>
                      <a:gd name="connsiteY4" fmla="*/ 211931 h 1069181"/>
                      <a:gd name="connsiteX5" fmla="*/ 311944 w 2107406"/>
                      <a:gd name="connsiteY5" fmla="*/ 252412 h 1069181"/>
                      <a:gd name="connsiteX6" fmla="*/ 383381 w 2107406"/>
                      <a:gd name="connsiteY6" fmla="*/ 292893 h 1069181"/>
                      <a:gd name="connsiteX7" fmla="*/ 459581 w 2107406"/>
                      <a:gd name="connsiteY7" fmla="*/ 333375 h 1069181"/>
                      <a:gd name="connsiteX8" fmla="*/ 542925 w 2107406"/>
                      <a:gd name="connsiteY8" fmla="*/ 366712 h 1069181"/>
                      <a:gd name="connsiteX9" fmla="*/ 657225 w 2107406"/>
                      <a:gd name="connsiteY9" fmla="*/ 407193 h 1069181"/>
                      <a:gd name="connsiteX10" fmla="*/ 750094 w 2107406"/>
                      <a:gd name="connsiteY10" fmla="*/ 428625 h 1069181"/>
                      <a:gd name="connsiteX11" fmla="*/ 866775 w 2107406"/>
                      <a:gd name="connsiteY11" fmla="*/ 452437 h 1069181"/>
                      <a:gd name="connsiteX12" fmla="*/ 981075 w 2107406"/>
                      <a:gd name="connsiteY12" fmla="*/ 476250 h 1069181"/>
                      <a:gd name="connsiteX13" fmla="*/ 1090612 w 2107406"/>
                      <a:gd name="connsiteY13" fmla="*/ 495300 h 1069181"/>
                      <a:gd name="connsiteX14" fmla="*/ 1190625 w 2107406"/>
                      <a:gd name="connsiteY14" fmla="*/ 511968 h 1069181"/>
                      <a:gd name="connsiteX15" fmla="*/ 1302544 w 2107406"/>
                      <a:gd name="connsiteY15" fmla="*/ 540543 h 1069181"/>
                      <a:gd name="connsiteX16" fmla="*/ 1400175 w 2107406"/>
                      <a:gd name="connsiteY16" fmla="*/ 564356 h 1069181"/>
                      <a:gd name="connsiteX17" fmla="*/ 1485900 w 2107406"/>
                      <a:gd name="connsiteY17" fmla="*/ 595312 h 1069181"/>
                      <a:gd name="connsiteX18" fmla="*/ 1581150 w 2107406"/>
                      <a:gd name="connsiteY18" fmla="*/ 638175 h 1069181"/>
                      <a:gd name="connsiteX19" fmla="*/ 1704975 w 2107406"/>
                      <a:gd name="connsiteY19" fmla="*/ 702468 h 1069181"/>
                      <a:gd name="connsiteX20" fmla="*/ 1802606 w 2107406"/>
                      <a:gd name="connsiteY20" fmla="*/ 773906 h 1069181"/>
                      <a:gd name="connsiteX21" fmla="*/ 1876425 w 2107406"/>
                      <a:gd name="connsiteY21" fmla="*/ 828675 h 1069181"/>
                      <a:gd name="connsiteX22" fmla="*/ 1955006 w 2107406"/>
                      <a:gd name="connsiteY22" fmla="*/ 900112 h 1069181"/>
                      <a:gd name="connsiteX23" fmla="*/ 2033587 w 2107406"/>
                      <a:gd name="connsiteY23" fmla="*/ 988218 h 1069181"/>
                      <a:gd name="connsiteX24" fmla="*/ 2107406 w 2107406"/>
                      <a:gd name="connsiteY24" fmla="*/ 1069181 h 1069181"/>
                      <a:gd name="connsiteX0" fmla="*/ 0 w 2033587"/>
                      <a:gd name="connsiteY0" fmla="*/ 0 h 988218"/>
                      <a:gd name="connsiteX1" fmla="*/ 69056 w 2033587"/>
                      <a:gd name="connsiteY1" fmla="*/ 73818 h 988218"/>
                      <a:gd name="connsiteX2" fmla="*/ 128587 w 2033587"/>
                      <a:gd name="connsiteY2" fmla="*/ 116681 h 988218"/>
                      <a:gd name="connsiteX3" fmla="*/ 185737 w 2033587"/>
                      <a:gd name="connsiteY3" fmla="*/ 164306 h 988218"/>
                      <a:gd name="connsiteX4" fmla="*/ 250031 w 2033587"/>
                      <a:gd name="connsiteY4" fmla="*/ 211931 h 988218"/>
                      <a:gd name="connsiteX5" fmla="*/ 311944 w 2033587"/>
                      <a:gd name="connsiteY5" fmla="*/ 252412 h 988218"/>
                      <a:gd name="connsiteX6" fmla="*/ 383381 w 2033587"/>
                      <a:gd name="connsiteY6" fmla="*/ 292893 h 988218"/>
                      <a:gd name="connsiteX7" fmla="*/ 459581 w 2033587"/>
                      <a:gd name="connsiteY7" fmla="*/ 333375 h 988218"/>
                      <a:gd name="connsiteX8" fmla="*/ 542925 w 2033587"/>
                      <a:gd name="connsiteY8" fmla="*/ 366712 h 988218"/>
                      <a:gd name="connsiteX9" fmla="*/ 657225 w 2033587"/>
                      <a:gd name="connsiteY9" fmla="*/ 407193 h 988218"/>
                      <a:gd name="connsiteX10" fmla="*/ 750094 w 2033587"/>
                      <a:gd name="connsiteY10" fmla="*/ 428625 h 988218"/>
                      <a:gd name="connsiteX11" fmla="*/ 866775 w 2033587"/>
                      <a:gd name="connsiteY11" fmla="*/ 452437 h 988218"/>
                      <a:gd name="connsiteX12" fmla="*/ 981075 w 2033587"/>
                      <a:gd name="connsiteY12" fmla="*/ 476250 h 988218"/>
                      <a:gd name="connsiteX13" fmla="*/ 1090612 w 2033587"/>
                      <a:gd name="connsiteY13" fmla="*/ 495300 h 988218"/>
                      <a:gd name="connsiteX14" fmla="*/ 1190625 w 2033587"/>
                      <a:gd name="connsiteY14" fmla="*/ 511968 h 988218"/>
                      <a:gd name="connsiteX15" fmla="*/ 1302544 w 2033587"/>
                      <a:gd name="connsiteY15" fmla="*/ 540543 h 988218"/>
                      <a:gd name="connsiteX16" fmla="*/ 1400175 w 2033587"/>
                      <a:gd name="connsiteY16" fmla="*/ 564356 h 988218"/>
                      <a:gd name="connsiteX17" fmla="*/ 1485900 w 2033587"/>
                      <a:gd name="connsiteY17" fmla="*/ 595312 h 988218"/>
                      <a:gd name="connsiteX18" fmla="*/ 1581150 w 2033587"/>
                      <a:gd name="connsiteY18" fmla="*/ 638175 h 988218"/>
                      <a:gd name="connsiteX19" fmla="*/ 1704975 w 2033587"/>
                      <a:gd name="connsiteY19" fmla="*/ 702468 h 988218"/>
                      <a:gd name="connsiteX20" fmla="*/ 1802606 w 2033587"/>
                      <a:gd name="connsiteY20" fmla="*/ 773906 h 988218"/>
                      <a:gd name="connsiteX21" fmla="*/ 1876425 w 2033587"/>
                      <a:gd name="connsiteY21" fmla="*/ 828675 h 988218"/>
                      <a:gd name="connsiteX22" fmla="*/ 1955006 w 2033587"/>
                      <a:gd name="connsiteY22" fmla="*/ 900112 h 988218"/>
                      <a:gd name="connsiteX23" fmla="*/ 2033587 w 2033587"/>
                      <a:gd name="connsiteY23" fmla="*/ 988218 h 988218"/>
                      <a:gd name="connsiteX0" fmla="*/ 0 w 1955006"/>
                      <a:gd name="connsiteY0" fmla="*/ 0 h 900112"/>
                      <a:gd name="connsiteX1" fmla="*/ 69056 w 1955006"/>
                      <a:gd name="connsiteY1" fmla="*/ 73818 h 900112"/>
                      <a:gd name="connsiteX2" fmla="*/ 128587 w 1955006"/>
                      <a:gd name="connsiteY2" fmla="*/ 116681 h 900112"/>
                      <a:gd name="connsiteX3" fmla="*/ 185737 w 1955006"/>
                      <a:gd name="connsiteY3" fmla="*/ 164306 h 900112"/>
                      <a:gd name="connsiteX4" fmla="*/ 250031 w 1955006"/>
                      <a:gd name="connsiteY4" fmla="*/ 211931 h 900112"/>
                      <a:gd name="connsiteX5" fmla="*/ 311944 w 1955006"/>
                      <a:gd name="connsiteY5" fmla="*/ 252412 h 900112"/>
                      <a:gd name="connsiteX6" fmla="*/ 383381 w 1955006"/>
                      <a:gd name="connsiteY6" fmla="*/ 292893 h 900112"/>
                      <a:gd name="connsiteX7" fmla="*/ 459581 w 1955006"/>
                      <a:gd name="connsiteY7" fmla="*/ 333375 h 900112"/>
                      <a:gd name="connsiteX8" fmla="*/ 542925 w 1955006"/>
                      <a:gd name="connsiteY8" fmla="*/ 366712 h 900112"/>
                      <a:gd name="connsiteX9" fmla="*/ 657225 w 1955006"/>
                      <a:gd name="connsiteY9" fmla="*/ 407193 h 900112"/>
                      <a:gd name="connsiteX10" fmla="*/ 750094 w 1955006"/>
                      <a:gd name="connsiteY10" fmla="*/ 428625 h 900112"/>
                      <a:gd name="connsiteX11" fmla="*/ 866775 w 1955006"/>
                      <a:gd name="connsiteY11" fmla="*/ 452437 h 900112"/>
                      <a:gd name="connsiteX12" fmla="*/ 981075 w 1955006"/>
                      <a:gd name="connsiteY12" fmla="*/ 476250 h 900112"/>
                      <a:gd name="connsiteX13" fmla="*/ 1090612 w 1955006"/>
                      <a:gd name="connsiteY13" fmla="*/ 495300 h 900112"/>
                      <a:gd name="connsiteX14" fmla="*/ 1190625 w 1955006"/>
                      <a:gd name="connsiteY14" fmla="*/ 511968 h 900112"/>
                      <a:gd name="connsiteX15" fmla="*/ 1302544 w 1955006"/>
                      <a:gd name="connsiteY15" fmla="*/ 540543 h 900112"/>
                      <a:gd name="connsiteX16" fmla="*/ 1400175 w 1955006"/>
                      <a:gd name="connsiteY16" fmla="*/ 564356 h 900112"/>
                      <a:gd name="connsiteX17" fmla="*/ 1485900 w 1955006"/>
                      <a:gd name="connsiteY17" fmla="*/ 595312 h 900112"/>
                      <a:gd name="connsiteX18" fmla="*/ 1581150 w 1955006"/>
                      <a:gd name="connsiteY18" fmla="*/ 638175 h 900112"/>
                      <a:gd name="connsiteX19" fmla="*/ 1704975 w 1955006"/>
                      <a:gd name="connsiteY19" fmla="*/ 702468 h 900112"/>
                      <a:gd name="connsiteX20" fmla="*/ 1802606 w 1955006"/>
                      <a:gd name="connsiteY20" fmla="*/ 773906 h 900112"/>
                      <a:gd name="connsiteX21" fmla="*/ 1876425 w 1955006"/>
                      <a:gd name="connsiteY21" fmla="*/ 828675 h 900112"/>
                      <a:gd name="connsiteX22" fmla="*/ 1955006 w 1955006"/>
                      <a:gd name="connsiteY22" fmla="*/ 900112 h 900112"/>
                      <a:gd name="connsiteX0" fmla="*/ 0 w 1876425"/>
                      <a:gd name="connsiteY0" fmla="*/ 0 h 828675"/>
                      <a:gd name="connsiteX1" fmla="*/ 69056 w 1876425"/>
                      <a:gd name="connsiteY1" fmla="*/ 73818 h 828675"/>
                      <a:gd name="connsiteX2" fmla="*/ 128587 w 1876425"/>
                      <a:gd name="connsiteY2" fmla="*/ 116681 h 828675"/>
                      <a:gd name="connsiteX3" fmla="*/ 185737 w 1876425"/>
                      <a:gd name="connsiteY3" fmla="*/ 164306 h 828675"/>
                      <a:gd name="connsiteX4" fmla="*/ 250031 w 1876425"/>
                      <a:gd name="connsiteY4" fmla="*/ 211931 h 828675"/>
                      <a:gd name="connsiteX5" fmla="*/ 311944 w 1876425"/>
                      <a:gd name="connsiteY5" fmla="*/ 252412 h 828675"/>
                      <a:gd name="connsiteX6" fmla="*/ 383381 w 1876425"/>
                      <a:gd name="connsiteY6" fmla="*/ 292893 h 828675"/>
                      <a:gd name="connsiteX7" fmla="*/ 459581 w 1876425"/>
                      <a:gd name="connsiteY7" fmla="*/ 333375 h 828675"/>
                      <a:gd name="connsiteX8" fmla="*/ 542925 w 1876425"/>
                      <a:gd name="connsiteY8" fmla="*/ 366712 h 828675"/>
                      <a:gd name="connsiteX9" fmla="*/ 657225 w 1876425"/>
                      <a:gd name="connsiteY9" fmla="*/ 407193 h 828675"/>
                      <a:gd name="connsiteX10" fmla="*/ 750094 w 1876425"/>
                      <a:gd name="connsiteY10" fmla="*/ 428625 h 828675"/>
                      <a:gd name="connsiteX11" fmla="*/ 866775 w 1876425"/>
                      <a:gd name="connsiteY11" fmla="*/ 452437 h 828675"/>
                      <a:gd name="connsiteX12" fmla="*/ 981075 w 1876425"/>
                      <a:gd name="connsiteY12" fmla="*/ 476250 h 828675"/>
                      <a:gd name="connsiteX13" fmla="*/ 1090612 w 1876425"/>
                      <a:gd name="connsiteY13" fmla="*/ 495300 h 828675"/>
                      <a:gd name="connsiteX14" fmla="*/ 1190625 w 1876425"/>
                      <a:gd name="connsiteY14" fmla="*/ 511968 h 828675"/>
                      <a:gd name="connsiteX15" fmla="*/ 1302544 w 1876425"/>
                      <a:gd name="connsiteY15" fmla="*/ 540543 h 828675"/>
                      <a:gd name="connsiteX16" fmla="*/ 1400175 w 1876425"/>
                      <a:gd name="connsiteY16" fmla="*/ 564356 h 828675"/>
                      <a:gd name="connsiteX17" fmla="*/ 1485900 w 1876425"/>
                      <a:gd name="connsiteY17" fmla="*/ 595312 h 828675"/>
                      <a:gd name="connsiteX18" fmla="*/ 1581150 w 1876425"/>
                      <a:gd name="connsiteY18" fmla="*/ 638175 h 828675"/>
                      <a:gd name="connsiteX19" fmla="*/ 1704975 w 1876425"/>
                      <a:gd name="connsiteY19" fmla="*/ 702468 h 828675"/>
                      <a:gd name="connsiteX20" fmla="*/ 1802606 w 1876425"/>
                      <a:gd name="connsiteY20" fmla="*/ 773906 h 828675"/>
                      <a:gd name="connsiteX21" fmla="*/ 1876425 w 1876425"/>
                      <a:gd name="connsiteY21" fmla="*/ 828675 h 828675"/>
                      <a:gd name="connsiteX0" fmla="*/ 0 w 1802606"/>
                      <a:gd name="connsiteY0" fmla="*/ 0 h 773906"/>
                      <a:gd name="connsiteX1" fmla="*/ 69056 w 1802606"/>
                      <a:gd name="connsiteY1" fmla="*/ 73818 h 773906"/>
                      <a:gd name="connsiteX2" fmla="*/ 128587 w 1802606"/>
                      <a:gd name="connsiteY2" fmla="*/ 116681 h 773906"/>
                      <a:gd name="connsiteX3" fmla="*/ 185737 w 1802606"/>
                      <a:gd name="connsiteY3" fmla="*/ 164306 h 773906"/>
                      <a:gd name="connsiteX4" fmla="*/ 250031 w 1802606"/>
                      <a:gd name="connsiteY4" fmla="*/ 211931 h 773906"/>
                      <a:gd name="connsiteX5" fmla="*/ 311944 w 1802606"/>
                      <a:gd name="connsiteY5" fmla="*/ 252412 h 773906"/>
                      <a:gd name="connsiteX6" fmla="*/ 383381 w 1802606"/>
                      <a:gd name="connsiteY6" fmla="*/ 292893 h 773906"/>
                      <a:gd name="connsiteX7" fmla="*/ 459581 w 1802606"/>
                      <a:gd name="connsiteY7" fmla="*/ 333375 h 773906"/>
                      <a:gd name="connsiteX8" fmla="*/ 542925 w 1802606"/>
                      <a:gd name="connsiteY8" fmla="*/ 366712 h 773906"/>
                      <a:gd name="connsiteX9" fmla="*/ 657225 w 1802606"/>
                      <a:gd name="connsiteY9" fmla="*/ 407193 h 773906"/>
                      <a:gd name="connsiteX10" fmla="*/ 750094 w 1802606"/>
                      <a:gd name="connsiteY10" fmla="*/ 428625 h 773906"/>
                      <a:gd name="connsiteX11" fmla="*/ 866775 w 1802606"/>
                      <a:gd name="connsiteY11" fmla="*/ 452437 h 773906"/>
                      <a:gd name="connsiteX12" fmla="*/ 981075 w 1802606"/>
                      <a:gd name="connsiteY12" fmla="*/ 476250 h 773906"/>
                      <a:gd name="connsiteX13" fmla="*/ 1090612 w 1802606"/>
                      <a:gd name="connsiteY13" fmla="*/ 495300 h 773906"/>
                      <a:gd name="connsiteX14" fmla="*/ 1190625 w 1802606"/>
                      <a:gd name="connsiteY14" fmla="*/ 511968 h 773906"/>
                      <a:gd name="connsiteX15" fmla="*/ 1302544 w 1802606"/>
                      <a:gd name="connsiteY15" fmla="*/ 540543 h 773906"/>
                      <a:gd name="connsiteX16" fmla="*/ 1400175 w 1802606"/>
                      <a:gd name="connsiteY16" fmla="*/ 564356 h 773906"/>
                      <a:gd name="connsiteX17" fmla="*/ 1485900 w 1802606"/>
                      <a:gd name="connsiteY17" fmla="*/ 595312 h 773906"/>
                      <a:gd name="connsiteX18" fmla="*/ 1581150 w 1802606"/>
                      <a:gd name="connsiteY18" fmla="*/ 638175 h 773906"/>
                      <a:gd name="connsiteX19" fmla="*/ 1704975 w 1802606"/>
                      <a:gd name="connsiteY19" fmla="*/ 702468 h 773906"/>
                      <a:gd name="connsiteX20" fmla="*/ 1802606 w 1802606"/>
                      <a:gd name="connsiteY20" fmla="*/ 773906 h 773906"/>
                      <a:gd name="connsiteX0" fmla="*/ 0 w 1704975"/>
                      <a:gd name="connsiteY0" fmla="*/ 0 h 702468"/>
                      <a:gd name="connsiteX1" fmla="*/ 69056 w 1704975"/>
                      <a:gd name="connsiteY1" fmla="*/ 73818 h 702468"/>
                      <a:gd name="connsiteX2" fmla="*/ 128587 w 1704975"/>
                      <a:gd name="connsiteY2" fmla="*/ 116681 h 702468"/>
                      <a:gd name="connsiteX3" fmla="*/ 185737 w 1704975"/>
                      <a:gd name="connsiteY3" fmla="*/ 164306 h 702468"/>
                      <a:gd name="connsiteX4" fmla="*/ 250031 w 1704975"/>
                      <a:gd name="connsiteY4" fmla="*/ 211931 h 702468"/>
                      <a:gd name="connsiteX5" fmla="*/ 311944 w 1704975"/>
                      <a:gd name="connsiteY5" fmla="*/ 252412 h 702468"/>
                      <a:gd name="connsiteX6" fmla="*/ 383381 w 1704975"/>
                      <a:gd name="connsiteY6" fmla="*/ 292893 h 702468"/>
                      <a:gd name="connsiteX7" fmla="*/ 459581 w 1704975"/>
                      <a:gd name="connsiteY7" fmla="*/ 333375 h 702468"/>
                      <a:gd name="connsiteX8" fmla="*/ 542925 w 1704975"/>
                      <a:gd name="connsiteY8" fmla="*/ 366712 h 702468"/>
                      <a:gd name="connsiteX9" fmla="*/ 657225 w 1704975"/>
                      <a:gd name="connsiteY9" fmla="*/ 407193 h 702468"/>
                      <a:gd name="connsiteX10" fmla="*/ 750094 w 1704975"/>
                      <a:gd name="connsiteY10" fmla="*/ 428625 h 702468"/>
                      <a:gd name="connsiteX11" fmla="*/ 866775 w 1704975"/>
                      <a:gd name="connsiteY11" fmla="*/ 452437 h 702468"/>
                      <a:gd name="connsiteX12" fmla="*/ 981075 w 1704975"/>
                      <a:gd name="connsiteY12" fmla="*/ 476250 h 702468"/>
                      <a:gd name="connsiteX13" fmla="*/ 1090612 w 1704975"/>
                      <a:gd name="connsiteY13" fmla="*/ 495300 h 702468"/>
                      <a:gd name="connsiteX14" fmla="*/ 1190625 w 1704975"/>
                      <a:gd name="connsiteY14" fmla="*/ 511968 h 702468"/>
                      <a:gd name="connsiteX15" fmla="*/ 1302544 w 1704975"/>
                      <a:gd name="connsiteY15" fmla="*/ 540543 h 702468"/>
                      <a:gd name="connsiteX16" fmla="*/ 1400175 w 1704975"/>
                      <a:gd name="connsiteY16" fmla="*/ 564356 h 702468"/>
                      <a:gd name="connsiteX17" fmla="*/ 1485900 w 1704975"/>
                      <a:gd name="connsiteY17" fmla="*/ 595312 h 702468"/>
                      <a:gd name="connsiteX18" fmla="*/ 1581150 w 1704975"/>
                      <a:gd name="connsiteY18" fmla="*/ 638175 h 702468"/>
                      <a:gd name="connsiteX19" fmla="*/ 1704975 w 1704975"/>
                      <a:gd name="connsiteY19" fmla="*/ 702468 h 702468"/>
                      <a:gd name="connsiteX0" fmla="*/ 0 w 1581150"/>
                      <a:gd name="connsiteY0" fmla="*/ 0 h 638175"/>
                      <a:gd name="connsiteX1" fmla="*/ 69056 w 1581150"/>
                      <a:gd name="connsiteY1" fmla="*/ 73818 h 638175"/>
                      <a:gd name="connsiteX2" fmla="*/ 128587 w 1581150"/>
                      <a:gd name="connsiteY2" fmla="*/ 116681 h 638175"/>
                      <a:gd name="connsiteX3" fmla="*/ 185737 w 1581150"/>
                      <a:gd name="connsiteY3" fmla="*/ 164306 h 638175"/>
                      <a:gd name="connsiteX4" fmla="*/ 250031 w 1581150"/>
                      <a:gd name="connsiteY4" fmla="*/ 211931 h 638175"/>
                      <a:gd name="connsiteX5" fmla="*/ 311944 w 1581150"/>
                      <a:gd name="connsiteY5" fmla="*/ 252412 h 638175"/>
                      <a:gd name="connsiteX6" fmla="*/ 383381 w 1581150"/>
                      <a:gd name="connsiteY6" fmla="*/ 292893 h 638175"/>
                      <a:gd name="connsiteX7" fmla="*/ 459581 w 1581150"/>
                      <a:gd name="connsiteY7" fmla="*/ 333375 h 638175"/>
                      <a:gd name="connsiteX8" fmla="*/ 542925 w 1581150"/>
                      <a:gd name="connsiteY8" fmla="*/ 366712 h 638175"/>
                      <a:gd name="connsiteX9" fmla="*/ 657225 w 1581150"/>
                      <a:gd name="connsiteY9" fmla="*/ 407193 h 638175"/>
                      <a:gd name="connsiteX10" fmla="*/ 750094 w 1581150"/>
                      <a:gd name="connsiteY10" fmla="*/ 428625 h 638175"/>
                      <a:gd name="connsiteX11" fmla="*/ 866775 w 1581150"/>
                      <a:gd name="connsiteY11" fmla="*/ 452437 h 638175"/>
                      <a:gd name="connsiteX12" fmla="*/ 981075 w 1581150"/>
                      <a:gd name="connsiteY12" fmla="*/ 476250 h 638175"/>
                      <a:gd name="connsiteX13" fmla="*/ 1090612 w 1581150"/>
                      <a:gd name="connsiteY13" fmla="*/ 495300 h 638175"/>
                      <a:gd name="connsiteX14" fmla="*/ 1190625 w 1581150"/>
                      <a:gd name="connsiteY14" fmla="*/ 511968 h 638175"/>
                      <a:gd name="connsiteX15" fmla="*/ 1302544 w 1581150"/>
                      <a:gd name="connsiteY15" fmla="*/ 540543 h 638175"/>
                      <a:gd name="connsiteX16" fmla="*/ 1400175 w 1581150"/>
                      <a:gd name="connsiteY16" fmla="*/ 564356 h 638175"/>
                      <a:gd name="connsiteX17" fmla="*/ 1485900 w 1581150"/>
                      <a:gd name="connsiteY17" fmla="*/ 595312 h 638175"/>
                      <a:gd name="connsiteX18" fmla="*/ 1581150 w 1581150"/>
                      <a:gd name="connsiteY18" fmla="*/ 638175 h 638175"/>
                      <a:gd name="connsiteX0" fmla="*/ 0 w 1485900"/>
                      <a:gd name="connsiteY0" fmla="*/ 0 h 595312"/>
                      <a:gd name="connsiteX1" fmla="*/ 69056 w 1485900"/>
                      <a:gd name="connsiteY1" fmla="*/ 73818 h 595312"/>
                      <a:gd name="connsiteX2" fmla="*/ 128587 w 1485900"/>
                      <a:gd name="connsiteY2" fmla="*/ 116681 h 595312"/>
                      <a:gd name="connsiteX3" fmla="*/ 185737 w 1485900"/>
                      <a:gd name="connsiteY3" fmla="*/ 164306 h 595312"/>
                      <a:gd name="connsiteX4" fmla="*/ 250031 w 1485900"/>
                      <a:gd name="connsiteY4" fmla="*/ 211931 h 595312"/>
                      <a:gd name="connsiteX5" fmla="*/ 311944 w 1485900"/>
                      <a:gd name="connsiteY5" fmla="*/ 252412 h 595312"/>
                      <a:gd name="connsiteX6" fmla="*/ 383381 w 1485900"/>
                      <a:gd name="connsiteY6" fmla="*/ 292893 h 595312"/>
                      <a:gd name="connsiteX7" fmla="*/ 459581 w 1485900"/>
                      <a:gd name="connsiteY7" fmla="*/ 333375 h 595312"/>
                      <a:gd name="connsiteX8" fmla="*/ 542925 w 1485900"/>
                      <a:gd name="connsiteY8" fmla="*/ 366712 h 595312"/>
                      <a:gd name="connsiteX9" fmla="*/ 657225 w 1485900"/>
                      <a:gd name="connsiteY9" fmla="*/ 407193 h 595312"/>
                      <a:gd name="connsiteX10" fmla="*/ 750094 w 1485900"/>
                      <a:gd name="connsiteY10" fmla="*/ 428625 h 595312"/>
                      <a:gd name="connsiteX11" fmla="*/ 866775 w 1485900"/>
                      <a:gd name="connsiteY11" fmla="*/ 452437 h 595312"/>
                      <a:gd name="connsiteX12" fmla="*/ 981075 w 1485900"/>
                      <a:gd name="connsiteY12" fmla="*/ 476250 h 595312"/>
                      <a:gd name="connsiteX13" fmla="*/ 1090612 w 1485900"/>
                      <a:gd name="connsiteY13" fmla="*/ 495300 h 595312"/>
                      <a:gd name="connsiteX14" fmla="*/ 1190625 w 1485900"/>
                      <a:gd name="connsiteY14" fmla="*/ 511968 h 595312"/>
                      <a:gd name="connsiteX15" fmla="*/ 1302544 w 1485900"/>
                      <a:gd name="connsiteY15" fmla="*/ 540543 h 595312"/>
                      <a:gd name="connsiteX16" fmla="*/ 1400175 w 1485900"/>
                      <a:gd name="connsiteY16" fmla="*/ 564356 h 595312"/>
                      <a:gd name="connsiteX17" fmla="*/ 1485900 w 1485900"/>
                      <a:gd name="connsiteY17" fmla="*/ 595312 h 595312"/>
                      <a:gd name="connsiteX0" fmla="*/ 0 w 1400175"/>
                      <a:gd name="connsiteY0" fmla="*/ 0 h 564356"/>
                      <a:gd name="connsiteX1" fmla="*/ 69056 w 1400175"/>
                      <a:gd name="connsiteY1" fmla="*/ 73818 h 564356"/>
                      <a:gd name="connsiteX2" fmla="*/ 128587 w 1400175"/>
                      <a:gd name="connsiteY2" fmla="*/ 116681 h 564356"/>
                      <a:gd name="connsiteX3" fmla="*/ 185737 w 1400175"/>
                      <a:gd name="connsiteY3" fmla="*/ 164306 h 564356"/>
                      <a:gd name="connsiteX4" fmla="*/ 250031 w 1400175"/>
                      <a:gd name="connsiteY4" fmla="*/ 211931 h 564356"/>
                      <a:gd name="connsiteX5" fmla="*/ 311944 w 1400175"/>
                      <a:gd name="connsiteY5" fmla="*/ 252412 h 564356"/>
                      <a:gd name="connsiteX6" fmla="*/ 383381 w 1400175"/>
                      <a:gd name="connsiteY6" fmla="*/ 292893 h 564356"/>
                      <a:gd name="connsiteX7" fmla="*/ 459581 w 1400175"/>
                      <a:gd name="connsiteY7" fmla="*/ 333375 h 564356"/>
                      <a:gd name="connsiteX8" fmla="*/ 542925 w 1400175"/>
                      <a:gd name="connsiteY8" fmla="*/ 366712 h 564356"/>
                      <a:gd name="connsiteX9" fmla="*/ 657225 w 1400175"/>
                      <a:gd name="connsiteY9" fmla="*/ 407193 h 564356"/>
                      <a:gd name="connsiteX10" fmla="*/ 750094 w 1400175"/>
                      <a:gd name="connsiteY10" fmla="*/ 428625 h 564356"/>
                      <a:gd name="connsiteX11" fmla="*/ 866775 w 1400175"/>
                      <a:gd name="connsiteY11" fmla="*/ 452437 h 564356"/>
                      <a:gd name="connsiteX12" fmla="*/ 981075 w 1400175"/>
                      <a:gd name="connsiteY12" fmla="*/ 476250 h 564356"/>
                      <a:gd name="connsiteX13" fmla="*/ 1090612 w 1400175"/>
                      <a:gd name="connsiteY13" fmla="*/ 495300 h 564356"/>
                      <a:gd name="connsiteX14" fmla="*/ 1190625 w 1400175"/>
                      <a:gd name="connsiteY14" fmla="*/ 511968 h 564356"/>
                      <a:gd name="connsiteX15" fmla="*/ 1302544 w 1400175"/>
                      <a:gd name="connsiteY15" fmla="*/ 540543 h 564356"/>
                      <a:gd name="connsiteX16" fmla="*/ 1400175 w 1400175"/>
                      <a:gd name="connsiteY16" fmla="*/ 564356 h 564356"/>
                      <a:gd name="connsiteX0" fmla="*/ 0 w 1302544"/>
                      <a:gd name="connsiteY0" fmla="*/ 0 h 540543"/>
                      <a:gd name="connsiteX1" fmla="*/ 69056 w 1302544"/>
                      <a:gd name="connsiteY1" fmla="*/ 73818 h 540543"/>
                      <a:gd name="connsiteX2" fmla="*/ 128587 w 1302544"/>
                      <a:gd name="connsiteY2" fmla="*/ 116681 h 540543"/>
                      <a:gd name="connsiteX3" fmla="*/ 185737 w 1302544"/>
                      <a:gd name="connsiteY3" fmla="*/ 164306 h 540543"/>
                      <a:gd name="connsiteX4" fmla="*/ 250031 w 1302544"/>
                      <a:gd name="connsiteY4" fmla="*/ 211931 h 540543"/>
                      <a:gd name="connsiteX5" fmla="*/ 311944 w 1302544"/>
                      <a:gd name="connsiteY5" fmla="*/ 252412 h 540543"/>
                      <a:gd name="connsiteX6" fmla="*/ 383381 w 1302544"/>
                      <a:gd name="connsiteY6" fmla="*/ 292893 h 540543"/>
                      <a:gd name="connsiteX7" fmla="*/ 459581 w 1302544"/>
                      <a:gd name="connsiteY7" fmla="*/ 333375 h 540543"/>
                      <a:gd name="connsiteX8" fmla="*/ 542925 w 1302544"/>
                      <a:gd name="connsiteY8" fmla="*/ 366712 h 540543"/>
                      <a:gd name="connsiteX9" fmla="*/ 657225 w 1302544"/>
                      <a:gd name="connsiteY9" fmla="*/ 407193 h 540543"/>
                      <a:gd name="connsiteX10" fmla="*/ 750094 w 1302544"/>
                      <a:gd name="connsiteY10" fmla="*/ 428625 h 540543"/>
                      <a:gd name="connsiteX11" fmla="*/ 866775 w 1302544"/>
                      <a:gd name="connsiteY11" fmla="*/ 452437 h 540543"/>
                      <a:gd name="connsiteX12" fmla="*/ 981075 w 1302544"/>
                      <a:gd name="connsiteY12" fmla="*/ 476250 h 540543"/>
                      <a:gd name="connsiteX13" fmla="*/ 1090612 w 1302544"/>
                      <a:gd name="connsiteY13" fmla="*/ 495300 h 540543"/>
                      <a:gd name="connsiteX14" fmla="*/ 1190625 w 1302544"/>
                      <a:gd name="connsiteY14" fmla="*/ 511968 h 540543"/>
                      <a:gd name="connsiteX15" fmla="*/ 1302544 w 1302544"/>
                      <a:gd name="connsiteY15" fmla="*/ 540543 h 540543"/>
                      <a:gd name="connsiteX0" fmla="*/ 0 w 1190625"/>
                      <a:gd name="connsiteY0" fmla="*/ 0 h 511968"/>
                      <a:gd name="connsiteX1" fmla="*/ 69056 w 1190625"/>
                      <a:gd name="connsiteY1" fmla="*/ 73818 h 511968"/>
                      <a:gd name="connsiteX2" fmla="*/ 128587 w 1190625"/>
                      <a:gd name="connsiteY2" fmla="*/ 116681 h 511968"/>
                      <a:gd name="connsiteX3" fmla="*/ 185737 w 1190625"/>
                      <a:gd name="connsiteY3" fmla="*/ 164306 h 511968"/>
                      <a:gd name="connsiteX4" fmla="*/ 250031 w 1190625"/>
                      <a:gd name="connsiteY4" fmla="*/ 211931 h 511968"/>
                      <a:gd name="connsiteX5" fmla="*/ 311944 w 1190625"/>
                      <a:gd name="connsiteY5" fmla="*/ 252412 h 511968"/>
                      <a:gd name="connsiteX6" fmla="*/ 383381 w 1190625"/>
                      <a:gd name="connsiteY6" fmla="*/ 292893 h 511968"/>
                      <a:gd name="connsiteX7" fmla="*/ 459581 w 1190625"/>
                      <a:gd name="connsiteY7" fmla="*/ 333375 h 511968"/>
                      <a:gd name="connsiteX8" fmla="*/ 542925 w 1190625"/>
                      <a:gd name="connsiteY8" fmla="*/ 366712 h 511968"/>
                      <a:gd name="connsiteX9" fmla="*/ 657225 w 1190625"/>
                      <a:gd name="connsiteY9" fmla="*/ 407193 h 511968"/>
                      <a:gd name="connsiteX10" fmla="*/ 750094 w 1190625"/>
                      <a:gd name="connsiteY10" fmla="*/ 428625 h 511968"/>
                      <a:gd name="connsiteX11" fmla="*/ 866775 w 1190625"/>
                      <a:gd name="connsiteY11" fmla="*/ 452437 h 511968"/>
                      <a:gd name="connsiteX12" fmla="*/ 981075 w 1190625"/>
                      <a:gd name="connsiteY12" fmla="*/ 476250 h 511968"/>
                      <a:gd name="connsiteX13" fmla="*/ 1090612 w 1190625"/>
                      <a:gd name="connsiteY13" fmla="*/ 495300 h 511968"/>
                      <a:gd name="connsiteX14" fmla="*/ 1190625 w 1190625"/>
                      <a:gd name="connsiteY14" fmla="*/ 511968 h 511968"/>
                      <a:gd name="connsiteX0" fmla="*/ 0 w 1121569"/>
                      <a:gd name="connsiteY0" fmla="*/ 0 h 438150"/>
                      <a:gd name="connsiteX1" fmla="*/ 59531 w 1121569"/>
                      <a:gd name="connsiteY1" fmla="*/ 42863 h 438150"/>
                      <a:gd name="connsiteX2" fmla="*/ 116681 w 1121569"/>
                      <a:gd name="connsiteY2" fmla="*/ 90488 h 438150"/>
                      <a:gd name="connsiteX3" fmla="*/ 180975 w 1121569"/>
                      <a:gd name="connsiteY3" fmla="*/ 138113 h 438150"/>
                      <a:gd name="connsiteX4" fmla="*/ 242888 w 1121569"/>
                      <a:gd name="connsiteY4" fmla="*/ 178594 h 438150"/>
                      <a:gd name="connsiteX5" fmla="*/ 314325 w 1121569"/>
                      <a:gd name="connsiteY5" fmla="*/ 219075 h 438150"/>
                      <a:gd name="connsiteX6" fmla="*/ 390525 w 1121569"/>
                      <a:gd name="connsiteY6" fmla="*/ 259557 h 438150"/>
                      <a:gd name="connsiteX7" fmla="*/ 473869 w 1121569"/>
                      <a:gd name="connsiteY7" fmla="*/ 292894 h 438150"/>
                      <a:gd name="connsiteX8" fmla="*/ 588169 w 1121569"/>
                      <a:gd name="connsiteY8" fmla="*/ 333375 h 438150"/>
                      <a:gd name="connsiteX9" fmla="*/ 681038 w 1121569"/>
                      <a:gd name="connsiteY9" fmla="*/ 354807 h 438150"/>
                      <a:gd name="connsiteX10" fmla="*/ 797719 w 1121569"/>
                      <a:gd name="connsiteY10" fmla="*/ 378619 h 438150"/>
                      <a:gd name="connsiteX11" fmla="*/ 912019 w 1121569"/>
                      <a:gd name="connsiteY11" fmla="*/ 402432 h 438150"/>
                      <a:gd name="connsiteX12" fmla="*/ 1021556 w 1121569"/>
                      <a:gd name="connsiteY12" fmla="*/ 421482 h 438150"/>
                      <a:gd name="connsiteX13" fmla="*/ 1121569 w 1121569"/>
                      <a:gd name="connsiteY13" fmla="*/ 438150 h 438150"/>
                      <a:gd name="connsiteX0" fmla="*/ 0 w 1062038"/>
                      <a:gd name="connsiteY0" fmla="*/ 0 h 395287"/>
                      <a:gd name="connsiteX1" fmla="*/ 57150 w 1062038"/>
                      <a:gd name="connsiteY1" fmla="*/ 47625 h 395287"/>
                      <a:gd name="connsiteX2" fmla="*/ 121444 w 1062038"/>
                      <a:gd name="connsiteY2" fmla="*/ 95250 h 395287"/>
                      <a:gd name="connsiteX3" fmla="*/ 183357 w 1062038"/>
                      <a:gd name="connsiteY3" fmla="*/ 135731 h 395287"/>
                      <a:gd name="connsiteX4" fmla="*/ 254794 w 1062038"/>
                      <a:gd name="connsiteY4" fmla="*/ 176212 h 395287"/>
                      <a:gd name="connsiteX5" fmla="*/ 330994 w 1062038"/>
                      <a:gd name="connsiteY5" fmla="*/ 216694 h 395287"/>
                      <a:gd name="connsiteX6" fmla="*/ 414338 w 1062038"/>
                      <a:gd name="connsiteY6" fmla="*/ 250031 h 395287"/>
                      <a:gd name="connsiteX7" fmla="*/ 528638 w 1062038"/>
                      <a:gd name="connsiteY7" fmla="*/ 290512 h 395287"/>
                      <a:gd name="connsiteX8" fmla="*/ 621507 w 1062038"/>
                      <a:gd name="connsiteY8" fmla="*/ 311944 h 395287"/>
                      <a:gd name="connsiteX9" fmla="*/ 738188 w 1062038"/>
                      <a:gd name="connsiteY9" fmla="*/ 335756 h 395287"/>
                      <a:gd name="connsiteX10" fmla="*/ 852488 w 1062038"/>
                      <a:gd name="connsiteY10" fmla="*/ 359569 h 395287"/>
                      <a:gd name="connsiteX11" fmla="*/ 962025 w 1062038"/>
                      <a:gd name="connsiteY11" fmla="*/ 378619 h 395287"/>
                      <a:gd name="connsiteX12" fmla="*/ 1062038 w 1062038"/>
                      <a:gd name="connsiteY12" fmla="*/ 395287 h 395287"/>
                      <a:gd name="connsiteX0" fmla="*/ 0 w 1004888"/>
                      <a:gd name="connsiteY0" fmla="*/ 0 h 347662"/>
                      <a:gd name="connsiteX1" fmla="*/ 64294 w 1004888"/>
                      <a:gd name="connsiteY1" fmla="*/ 47625 h 347662"/>
                      <a:gd name="connsiteX2" fmla="*/ 126207 w 1004888"/>
                      <a:gd name="connsiteY2" fmla="*/ 88106 h 347662"/>
                      <a:gd name="connsiteX3" fmla="*/ 197644 w 1004888"/>
                      <a:gd name="connsiteY3" fmla="*/ 128587 h 347662"/>
                      <a:gd name="connsiteX4" fmla="*/ 273844 w 1004888"/>
                      <a:gd name="connsiteY4" fmla="*/ 169069 h 347662"/>
                      <a:gd name="connsiteX5" fmla="*/ 357188 w 1004888"/>
                      <a:gd name="connsiteY5" fmla="*/ 202406 h 347662"/>
                      <a:gd name="connsiteX6" fmla="*/ 471488 w 1004888"/>
                      <a:gd name="connsiteY6" fmla="*/ 242887 h 347662"/>
                      <a:gd name="connsiteX7" fmla="*/ 564357 w 1004888"/>
                      <a:gd name="connsiteY7" fmla="*/ 264319 h 347662"/>
                      <a:gd name="connsiteX8" fmla="*/ 681038 w 1004888"/>
                      <a:gd name="connsiteY8" fmla="*/ 288131 h 347662"/>
                      <a:gd name="connsiteX9" fmla="*/ 795338 w 1004888"/>
                      <a:gd name="connsiteY9" fmla="*/ 311944 h 347662"/>
                      <a:gd name="connsiteX10" fmla="*/ 904875 w 1004888"/>
                      <a:gd name="connsiteY10" fmla="*/ 330994 h 347662"/>
                      <a:gd name="connsiteX11" fmla="*/ 1004888 w 1004888"/>
                      <a:gd name="connsiteY11" fmla="*/ 347662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4888" h="347662">
                        <a:moveTo>
                          <a:pt x="0" y="0"/>
                        </a:moveTo>
                        <a:lnTo>
                          <a:pt x="64294" y="47625"/>
                        </a:lnTo>
                        <a:lnTo>
                          <a:pt x="126207" y="88106"/>
                        </a:lnTo>
                        <a:lnTo>
                          <a:pt x="197644" y="128587"/>
                        </a:lnTo>
                        <a:lnTo>
                          <a:pt x="273844" y="169069"/>
                        </a:lnTo>
                        <a:lnTo>
                          <a:pt x="357188" y="202406"/>
                        </a:lnTo>
                        <a:lnTo>
                          <a:pt x="471488" y="242887"/>
                        </a:lnTo>
                        <a:lnTo>
                          <a:pt x="564357" y="264319"/>
                        </a:lnTo>
                        <a:lnTo>
                          <a:pt x="681038" y="288131"/>
                        </a:lnTo>
                        <a:lnTo>
                          <a:pt x="795338" y="311944"/>
                        </a:lnTo>
                        <a:lnTo>
                          <a:pt x="904875" y="330994"/>
                        </a:lnTo>
                        <a:lnTo>
                          <a:pt x="1004888" y="347662"/>
                        </a:lnTo>
                      </a:path>
                    </a:pathLst>
                  </a:custGeom>
                  <a:ln w="28575">
                    <a:solidFill>
                      <a:srgbClr val="008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31" name="Straight Connector 30"/>
                  <p:cNvCxnSpPr/>
                  <p:nvPr/>
                </p:nvCxnSpPr>
                <p:spPr>
                  <a:xfrm rot="5400000">
                    <a:off x="1898817" y="4203698"/>
                    <a:ext cx="166629" cy="0"/>
                  </a:xfrm>
                  <a:prstGeom prst="line">
                    <a:avLst/>
                  </a:prstGeom>
                  <a:ln w="28575">
                    <a:solidFill>
                      <a:srgbClr val="008000"/>
                    </a:solidFill>
                  </a:ln>
                </p:spPr>
                <p:style>
                  <a:lnRef idx="2">
                    <a:schemeClr val="accent1"/>
                  </a:lnRef>
                  <a:fillRef idx="0">
                    <a:schemeClr val="accent1"/>
                  </a:fillRef>
                  <a:effectRef idx="1">
                    <a:schemeClr val="accent1"/>
                  </a:effectRef>
                  <a:fontRef idx="minor">
                    <a:schemeClr val="tx1"/>
                  </a:fontRef>
                </p:style>
              </p:cxnSp>
            </p:grpSp>
            <p:grpSp>
              <p:nvGrpSpPr>
                <p:cNvPr id="18457" name="Group 24"/>
                <p:cNvGrpSpPr>
                  <a:grpSpLocks/>
                </p:cNvGrpSpPr>
                <p:nvPr/>
              </p:nvGrpSpPr>
              <p:grpSpPr bwMode="auto">
                <a:xfrm>
                  <a:off x="2978417" y="4055117"/>
                  <a:ext cx="2844375" cy="887206"/>
                  <a:chOff x="2978417" y="4055117"/>
                  <a:chExt cx="2844375" cy="887206"/>
                </a:xfrm>
              </p:grpSpPr>
              <p:sp>
                <p:nvSpPr>
                  <p:cNvPr id="26" name="Freeform 7"/>
                  <p:cNvSpPr/>
                  <p:nvPr/>
                </p:nvSpPr>
                <p:spPr>
                  <a:xfrm>
                    <a:off x="4039474" y="4167991"/>
                    <a:ext cx="1783762" cy="774426"/>
                  </a:xfrm>
                  <a:custGeom>
                    <a:avLst/>
                    <a:gdLst>
                      <a:gd name="connsiteX0" fmla="*/ 0 w 2516981"/>
                      <a:gd name="connsiteY0" fmla="*/ 0 h 1781175"/>
                      <a:gd name="connsiteX1" fmla="*/ 69056 w 2516981"/>
                      <a:gd name="connsiteY1" fmla="*/ 73818 h 1781175"/>
                      <a:gd name="connsiteX2" fmla="*/ 128587 w 2516981"/>
                      <a:gd name="connsiteY2" fmla="*/ 116681 h 1781175"/>
                      <a:gd name="connsiteX3" fmla="*/ 185737 w 2516981"/>
                      <a:gd name="connsiteY3" fmla="*/ 164306 h 1781175"/>
                      <a:gd name="connsiteX4" fmla="*/ 250031 w 2516981"/>
                      <a:gd name="connsiteY4" fmla="*/ 211931 h 1781175"/>
                      <a:gd name="connsiteX5" fmla="*/ 311944 w 2516981"/>
                      <a:gd name="connsiteY5" fmla="*/ 252412 h 1781175"/>
                      <a:gd name="connsiteX6" fmla="*/ 383381 w 2516981"/>
                      <a:gd name="connsiteY6" fmla="*/ 292893 h 1781175"/>
                      <a:gd name="connsiteX7" fmla="*/ 459581 w 2516981"/>
                      <a:gd name="connsiteY7" fmla="*/ 333375 h 1781175"/>
                      <a:gd name="connsiteX8" fmla="*/ 542925 w 2516981"/>
                      <a:gd name="connsiteY8" fmla="*/ 366712 h 1781175"/>
                      <a:gd name="connsiteX9" fmla="*/ 657225 w 2516981"/>
                      <a:gd name="connsiteY9" fmla="*/ 407193 h 1781175"/>
                      <a:gd name="connsiteX10" fmla="*/ 750094 w 2516981"/>
                      <a:gd name="connsiteY10" fmla="*/ 428625 h 1781175"/>
                      <a:gd name="connsiteX11" fmla="*/ 866775 w 2516981"/>
                      <a:gd name="connsiteY11" fmla="*/ 452437 h 1781175"/>
                      <a:gd name="connsiteX12" fmla="*/ 981075 w 2516981"/>
                      <a:gd name="connsiteY12" fmla="*/ 476250 h 1781175"/>
                      <a:gd name="connsiteX13" fmla="*/ 1090612 w 2516981"/>
                      <a:gd name="connsiteY13" fmla="*/ 495300 h 1781175"/>
                      <a:gd name="connsiteX14" fmla="*/ 1190625 w 2516981"/>
                      <a:gd name="connsiteY14" fmla="*/ 511968 h 1781175"/>
                      <a:gd name="connsiteX15" fmla="*/ 1302544 w 2516981"/>
                      <a:gd name="connsiteY15" fmla="*/ 540543 h 1781175"/>
                      <a:gd name="connsiteX16" fmla="*/ 1400175 w 2516981"/>
                      <a:gd name="connsiteY16" fmla="*/ 564356 h 1781175"/>
                      <a:gd name="connsiteX17" fmla="*/ 1485900 w 2516981"/>
                      <a:gd name="connsiteY17" fmla="*/ 595312 h 1781175"/>
                      <a:gd name="connsiteX18" fmla="*/ 1581150 w 2516981"/>
                      <a:gd name="connsiteY18" fmla="*/ 638175 h 1781175"/>
                      <a:gd name="connsiteX19" fmla="*/ 1704975 w 2516981"/>
                      <a:gd name="connsiteY19" fmla="*/ 702468 h 1781175"/>
                      <a:gd name="connsiteX20" fmla="*/ 1802606 w 2516981"/>
                      <a:gd name="connsiteY20" fmla="*/ 773906 h 1781175"/>
                      <a:gd name="connsiteX21" fmla="*/ 1876425 w 2516981"/>
                      <a:gd name="connsiteY21" fmla="*/ 828675 h 1781175"/>
                      <a:gd name="connsiteX22" fmla="*/ 1955006 w 2516981"/>
                      <a:gd name="connsiteY22" fmla="*/ 900112 h 1781175"/>
                      <a:gd name="connsiteX23" fmla="*/ 2033587 w 2516981"/>
                      <a:gd name="connsiteY23" fmla="*/ 988218 h 1781175"/>
                      <a:gd name="connsiteX24" fmla="*/ 2107406 w 2516981"/>
                      <a:gd name="connsiteY24" fmla="*/ 1069181 h 1781175"/>
                      <a:gd name="connsiteX25" fmla="*/ 2181225 w 2516981"/>
                      <a:gd name="connsiteY25" fmla="*/ 1162050 h 1781175"/>
                      <a:gd name="connsiteX26" fmla="*/ 2312194 w 2516981"/>
                      <a:gd name="connsiteY26" fmla="*/ 1364456 h 1781175"/>
                      <a:gd name="connsiteX27" fmla="*/ 2416969 w 2516981"/>
                      <a:gd name="connsiteY27" fmla="*/ 1562100 h 1781175"/>
                      <a:gd name="connsiteX28" fmla="*/ 2516981 w 2516981"/>
                      <a:gd name="connsiteY28" fmla="*/ 1781175 h 1781175"/>
                      <a:gd name="connsiteX0" fmla="*/ 0 w 2447925"/>
                      <a:gd name="connsiteY0" fmla="*/ 0 h 1707357"/>
                      <a:gd name="connsiteX1" fmla="*/ 59531 w 2447925"/>
                      <a:gd name="connsiteY1" fmla="*/ 42863 h 1707357"/>
                      <a:gd name="connsiteX2" fmla="*/ 116681 w 2447925"/>
                      <a:gd name="connsiteY2" fmla="*/ 90488 h 1707357"/>
                      <a:gd name="connsiteX3" fmla="*/ 180975 w 2447925"/>
                      <a:gd name="connsiteY3" fmla="*/ 138113 h 1707357"/>
                      <a:gd name="connsiteX4" fmla="*/ 242888 w 2447925"/>
                      <a:gd name="connsiteY4" fmla="*/ 178594 h 1707357"/>
                      <a:gd name="connsiteX5" fmla="*/ 314325 w 2447925"/>
                      <a:gd name="connsiteY5" fmla="*/ 219075 h 1707357"/>
                      <a:gd name="connsiteX6" fmla="*/ 390525 w 2447925"/>
                      <a:gd name="connsiteY6" fmla="*/ 259557 h 1707357"/>
                      <a:gd name="connsiteX7" fmla="*/ 473869 w 2447925"/>
                      <a:gd name="connsiteY7" fmla="*/ 292894 h 1707357"/>
                      <a:gd name="connsiteX8" fmla="*/ 588169 w 2447925"/>
                      <a:gd name="connsiteY8" fmla="*/ 333375 h 1707357"/>
                      <a:gd name="connsiteX9" fmla="*/ 681038 w 2447925"/>
                      <a:gd name="connsiteY9" fmla="*/ 354807 h 1707357"/>
                      <a:gd name="connsiteX10" fmla="*/ 797719 w 2447925"/>
                      <a:gd name="connsiteY10" fmla="*/ 378619 h 1707357"/>
                      <a:gd name="connsiteX11" fmla="*/ 912019 w 2447925"/>
                      <a:gd name="connsiteY11" fmla="*/ 402432 h 1707357"/>
                      <a:gd name="connsiteX12" fmla="*/ 1021556 w 2447925"/>
                      <a:gd name="connsiteY12" fmla="*/ 421482 h 1707357"/>
                      <a:gd name="connsiteX13" fmla="*/ 1121569 w 2447925"/>
                      <a:gd name="connsiteY13" fmla="*/ 438150 h 1707357"/>
                      <a:gd name="connsiteX14" fmla="*/ 1233488 w 2447925"/>
                      <a:gd name="connsiteY14" fmla="*/ 466725 h 1707357"/>
                      <a:gd name="connsiteX15" fmla="*/ 1331119 w 2447925"/>
                      <a:gd name="connsiteY15" fmla="*/ 490538 h 1707357"/>
                      <a:gd name="connsiteX16" fmla="*/ 1416844 w 2447925"/>
                      <a:gd name="connsiteY16" fmla="*/ 521494 h 1707357"/>
                      <a:gd name="connsiteX17" fmla="*/ 1512094 w 2447925"/>
                      <a:gd name="connsiteY17" fmla="*/ 564357 h 1707357"/>
                      <a:gd name="connsiteX18" fmla="*/ 1635919 w 2447925"/>
                      <a:gd name="connsiteY18" fmla="*/ 628650 h 1707357"/>
                      <a:gd name="connsiteX19" fmla="*/ 1733550 w 2447925"/>
                      <a:gd name="connsiteY19" fmla="*/ 700088 h 1707357"/>
                      <a:gd name="connsiteX20" fmla="*/ 1807369 w 2447925"/>
                      <a:gd name="connsiteY20" fmla="*/ 754857 h 1707357"/>
                      <a:gd name="connsiteX21" fmla="*/ 1885950 w 2447925"/>
                      <a:gd name="connsiteY21" fmla="*/ 826294 h 1707357"/>
                      <a:gd name="connsiteX22" fmla="*/ 1964531 w 2447925"/>
                      <a:gd name="connsiteY22" fmla="*/ 914400 h 1707357"/>
                      <a:gd name="connsiteX23" fmla="*/ 2038350 w 2447925"/>
                      <a:gd name="connsiteY23" fmla="*/ 995363 h 1707357"/>
                      <a:gd name="connsiteX24" fmla="*/ 2112169 w 2447925"/>
                      <a:gd name="connsiteY24" fmla="*/ 1088232 h 1707357"/>
                      <a:gd name="connsiteX25" fmla="*/ 2243138 w 2447925"/>
                      <a:gd name="connsiteY25" fmla="*/ 1290638 h 1707357"/>
                      <a:gd name="connsiteX26" fmla="*/ 2347913 w 2447925"/>
                      <a:gd name="connsiteY26" fmla="*/ 1488282 h 1707357"/>
                      <a:gd name="connsiteX27" fmla="*/ 2447925 w 2447925"/>
                      <a:gd name="connsiteY27" fmla="*/ 1707357 h 1707357"/>
                      <a:gd name="connsiteX0" fmla="*/ 0 w 2388394"/>
                      <a:gd name="connsiteY0" fmla="*/ 0 h 1664494"/>
                      <a:gd name="connsiteX1" fmla="*/ 57150 w 2388394"/>
                      <a:gd name="connsiteY1" fmla="*/ 47625 h 1664494"/>
                      <a:gd name="connsiteX2" fmla="*/ 121444 w 2388394"/>
                      <a:gd name="connsiteY2" fmla="*/ 95250 h 1664494"/>
                      <a:gd name="connsiteX3" fmla="*/ 183357 w 2388394"/>
                      <a:gd name="connsiteY3" fmla="*/ 135731 h 1664494"/>
                      <a:gd name="connsiteX4" fmla="*/ 254794 w 2388394"/>
                      <a:gd name="connsiteY4" fmla="*/ 176212 h 1664494"/>
                      <a:gd name="connsiteX5" fmla="*/ 330994 w 2388394"/>
                      <a:gd name="connsiteY5" fmla="*/ 216694 h 1664494"/>
                      <a:gd name="connsiteX6" fmla="*/ 414338 w 2388394"/>
                      <a:gd name="connsiteY6" fmla="*/ 250031 h 1664494"/>
                      <a:gd name="connsiteX7" fmla="*/ 528638 w 2388394"/>
                      <a:gd name="connsiteY7" fmla="*/ 290512 h 1664494"/>
                      <a:gd name="connsiteX8" fmla="*/ 621507 w 2388394"/>
                      <a:gd name="connsiteY8" fmla="*/ 311944 h 1664494"/>
                      <a:gd name="connsiteX9" fmla="*/ 738188 w 2388394"/>
                      <a:gd name="connsiteY9" fmla="*/ 335756 h 1664494"/>
                      <a:gd name="connsiteX10" fmla="*/ 852488 w 2388394"/>
                      <a:gd name="connsiteY10" fmla="*/ 359569 h 1664494"/>
                      <a:gd name="connsiteX11" fmla="*/ 962025 w 2388394"/>
                      <a:gd name="connsiteY11" fmla="*/ 378619 h 1664494"/>
                      <a:gd name="connsiteX12" fmla="*/ 1062038 w 2388394"/>
                      <a:gd name="connsiteY12" fmla="*/ 395287 h 1664494"/>
                      <a:gd name="connsiteX13" fmla="*/ 1173957 w 2388394"/>
                      <a:gd name="connsiteY13" fmla="*/ 423862 h 1664494"/>
                      <a:gd name="connsiteX14" fmla="*/ 1271588 w 2388394"/>
                      <a:gd name="connsiteY14" fmla="*/ 447675 h 1664494"/>
                      <a:gd name="connsiteX15" fmla="*/ 1357313 w 2388394"/>
                      <a:gd name="connsiteY15" fmla="*/ 478631 h 1664494"/>
                      <a:gd name="connsiteX16" fmla="*/ 1452563 w 2388394"/>
                      <a:gd name="connsiteY16" fmla="*/ 521494 h 1664494"/>
                      <a:gd name="connsiteX17" fmla="*/ 1576388 w 2388394"/>
                      <a:gd name="connsiteY17" fmla="*/ 585787 h 1664494"/>
                      <a:gd name="connsiteX18" fmla="*/ 1674019 w 2388394"/>
                      <a:gd name="connsiteY18" fmla="*/ 657225 h 1664494"/>
                      <a:gd name="connsiteX19" fmla="*/ 1747838 w 2388394"/>
                      <a:gd name="connsiteY19" fmla="*/ 711994 h 1664494"/>
                      <a:gd name="connsiteX20" fmla="*/ 1826419 w 2388394"/>
                      <a:gd name="connsiteY20" fmla="*/ 783431 h 1664494"/>
                      <a:gd name="connsiteX21" fmla="*/ 1905000 w 2388394"/>
                      <a:gd name="connsiteY21" fmla="*/ 871537 h 1664494"/>
                      <a:gd name="connsiteX22" fmla="*/ 1978819 w 2388394"/>
                      <a:gd name="connsiteY22" fmla="*/ 952500 h 1664494"/>
                      <a:gd name="connsiteX23" fmla="*/ 2052638 w 2388394"/>
                      <a:gd name="connsiteY23" fmla="*/ 1045369 h 1664494"/>
                      <a:gd name="connsiteX24" fmla="*/ 2183607 w 2388394"/>
                      <a:gd name="connsiteY24" fmla="*/ 1247775 h 1664494"/>
                      <a:gd name="connsiteX25" fmla="*/ 2288382 w 2388394"/>
                      <a:gd name="connsiteY25" fmla="*/ 1445419 h 1664494"/>
                      <a:gd name="connsiteX26" fmla="*/ 2388394 w 2388394"/>
                      <a:gd name="connsiteY26" fmla="*/ 1664494 h 1664494"/>
                      <a:gd name="connsiteX0" fmla="*/ 0 w 2331244"/>
                      <a:gd name="connsiteY0" fmla="*/ 0 h 1616869"/>
                      <a:gd name="connsiteX1" fmla="*/ 64294 w 2331244"/>
                      <a:gd name="connsiteY1" fmla="*/ 47625 h 1616869"/>
                      <a:gd name="connsiteX2" fmla="*/ 126207 w 2331244"/>
                      <a:gd name="connsiteY2" fmla="*/ 88106 h 1616869"/>
                      <a:gd name="connsiteX3" fmla="*/ 197644 w 2331244"/>
                      <a:gd name="connsiteY3" fmla="*/ 128587 h 1616869"/>
                      <a:gd name="connsiteX4" fmla="*/ 273844 w 2331244"/>
                      <a:gd name="connsiteY4" fmla="*/ 169069 h 1616869"/>
                      <a:gd name="connsiteX5" fmla="*/ 357188 w 2331244"/>
                      <a:gd name="connsiteY5" fmla="*/ 202406 h 1616869"/>
                      <a:gd name="connsiteX6" fmla="*/ 471488 w 2331244"/>
                      <a:gd name="connsiteY6" fmla="*/ 242887 h 1616869"/>
                      <a:gd name="connsiteX7" fmla="*/ 564357 w 2331244"/>
                      <a:gd name="connsiteY7" fmla="*/ 264319 h 1616869"/>
                      <a:gd name="connsiteX8" fmla="*/ 681038 w 2331244"/>
                      <a:gd name="connsiteY8" fmla="*/ 288131 h 1616869"/>
                      <a:gd name="connsiteX9" fmla="*/ 795338 w 2331244"/>
                      <a:gd name="connsiteY9" fmla="*/ 311944 h 1616869"/>
                      <a:gd name="connsiteX10" fmla="*/ 904875 w 2331244"/>
                      <a:gd name="connsiteY10" fmla="*/ 330994 h 1616869"/>
                      <a:gd name="connsiteX11" fmla="*/ 1004888 w 2331244"/>
                      <a:gd name="connsiteY11" fmla="*/ 347662 h 1616869"/>
                      <a:gd name="connsiteX12" fmla="*/ 1116807 w 2331244"/>
                      <a:gd name="connsiteY12" fmla="*/ 376237 h 1616869"/>
                      <a:gd name="connsiteX13" fmla="*/ 1214438 w 2331244"/>
                      <a:gd name="connsiteY13" fmla="*/ 400050 h 1616869"/>
                      <a:gd name="connsiteX14" fmla="*/ 1300163 w 2331244"/>
                      <a:gd name="connsiteY14" fmla="*/ 431006 h 1616869"/>
                      <a:gd name="connsiteX15" fmla="*/ 1395413 w 2331244"/>
                      <a:gd name="connsiteY15" fmla="*/ 473869 h 1616869"/>
                      <a:gd name="connsiteX16" fmla="*/ 1519238 w 2331244"/>
                      <a:gd name="connsiteY16" fmla="*/ 538162 h 1616869"/>
                      <a:gd name="connsiteX17" fmla="*/ 1616869 w 2331244"/>
                      <a:gd name="connsiteY17" fmla="*/ 609600 h 1616869"/>
                      <a:gd name="connsiteX18" fmla="*/ 1690688 w 2331244"/>
                      <a:gd name="connsiteY18" fmla="*/ 664369 h 1616869"/>
                      <a:gd name="connsiteX19" fmla="*/ 1769269 w 2331244"/>
                      <a:gd name="connsiteY19" fmla="*/ 735806 h 1616869"/>
                      <a:gd name="connsiteX20" fmla="*/ 1847850 w 2331244"/>
                      <a:gd name="connsiteY20" fmla="*/ 823912 h 1616869"/>
                      <a:gd name="connsiteX21" fmla="*/ 1921669 w 2331244"/>
                      <a:gd name="connsiteY21" fmla="*/ 904875 h 1616869"/>
                      <a:gd name="connsiteX22" fmla="*/ 1995488 w 2331244"/>
                      <a:gd name="connsiteY22" fmla="*/ 997744 h 1616869"/>
                      <a:gd name="connsiteX23" fmla="*/ 2126457 w 2331244"/>
                      <a:gd name="connsiteY23" fmla="*/ 1200150 h 1616869"/>
                      <a:gd name="connsiteX24" fmla="*/ 2231232 w 2331244"/>
                      <a:gd name="connsiteY24" fmla="*/ 1397794 h 1616869"/>
                      <a:gd name="connsiteX25" fmla="*/ 2331244 w 2331244"/>
                      <a:gd name="connsiteY25" fmla="*/ 1616869 h 1616869"/>
                      <a:gd name="connsiteX0" fmla="*/ 0 w 2266950"/>
                      <a:gd name="connsiteY0" fmla="*/ 0 h 1569244"/>
                      <a:gd name="connsiteX1" fmla="*/ 61913 w 2266950"/>
                      <a:gd name="connsiteY1" fmla="*/ 40481 h 1569244"/>
                      <a:gd name="connsiteX2" fmla="*/ 133350 w 2266950"/>
                      <a:gd name="connsiteY2" fmla="*/ 80962 h 1569244"/>
                      <a:gd name="connsiteX3" fmla="*/ 209550 w 2266950"/>
                      <a:gd name="connsiteY3" fmla="*/ 121444 h 1569244"/>
                      <a:gd name="connsiteX4" fmla="*/ 292894 w 2266950"/>
                      <a:gd name="connsiteY4" fmla="*/ 154781 h 1569244"/>
                      <a:gd name="connsiteX5" fmla="*/ 407194 w 2266950"/>
                      <a:gd name="connsiteY5" fmla="*/ 195262 h 1569244"/>
                      <a:gd name="connsiteX6" fmla="*/ 500063 w 2266950"/>
                      <a:gd name="connsiteY6" fmla="*/ 216694 h 1569244"/>
                      <a:gd name="connsiteX7" fmla="*/ 616744 w 2266950"/>
                      <a:gd name="connsiteY7" fmla="*/ 240506 h 1569244"/>
                      <a:gd name="connsiteX8" fmla="*/ 731044 w 2266950"/>
                      <a:gd name="connsiteY8" fmla="*/ 264319 h 1569244"/>
                      <a:gd name="connsiteX9" fmla="*/ 840581 w 2266950"/>
                      <a:gd name="connsiteY9" fmla="*/ 283369 h 1569244"/>
                      <a:gd name="connsiteX10" fmla="*/ 940594 w 2266950"/>
                      <a:gd name="connsiteY10" fmla="*/ 300037 h 1569244"/>
                      <a:gd name="connsiteX11" fmla="*/ 1052513 w 2266950"/>
                      <a:gd name="connsiteY11" fmla="*/ 328612 h 1569244"/>
                      <a:gd name="connsiteX12" fmla="*/ 1150144 w 2266950"/>
                      <a:gd name="connsiteY12" fmla="*/ 352425 h 1569244"/>
                      <a:gd name="connsiteX13" fmla="*/ 1235869 w 2266950"/>
                      <a:gd name="connsiteY13" fmla="*/ 383381 h 1569244"/>
                      <a:gd name="connsiteX14" fmla="*/ 1331119 w 2266950"/>
                      <a:gd name="connsiteY14" fmla="*/ 426244 h 1569244"/>
                      <a:gd name="connsiteX15" fmla="*/ 1454944 w 2266950"/>
                      <a:gd name="connsiteY15" fmla="*/ 490537 h 1569244"/>
                      <a:gd name="connsiteX16" fmla="*/ 1552575 w 2266950"/>
                      <a:gd name="connsiteY16" fmla="*/ 561975 h 1569244"/>
                      <a:gd name="connsiteX17" fmla="*/ 1626394 w 2266950"/>
                      <a:gd name="connsiteY17" fmla="*/ 616744 h 1569244"/>
                      <a:gd name="connsiteX18" fmla="*/ 1704975 w 2266950"/>
                      <a:gd name="connsiteY18" fmla="*/ 688181 h 1569244"/>
                      <a:gd name="connsiteX19" fmla="*/ 1783556 w 2266950"/>
                      <a:gd name="connsiteY19" fmla="*/ 776287 h 1569244"/>
                      <a:gd name="connsiteX20" fmla="*/ 1857375 w 2266950"/>
                      <a:gd name="connsiteY20" fmla="*/ 857250 h 1569244"/>
                      <a:gd name="connsiteX21" fmla="*/ 1931194 w 2266950"/>
                      <a:gd name="connsiteY21" fmla="*/ 950119 h 1569244"/>
                      <a:gd name="connsiteX22" fmla="*/ 2062163 w 2266950"/>
                      <a:gd name="connsiteY22" fmla="*/ 1152525 h 1569244"/>
                      <a:gd name="connsiteX23" fmla="*/ 2166938 w 2266950"/>
                      <a:gd name="connsiteY23" fmla="*/ 1350169 h 1569244"/>
                      <a:gd name="connsiteX24" fmla="*/ 2266950 w 2266950"/>
                      <a:gd name="connsiteY24" fmla="*/ 1569244 h 1569244"/>
                      <a:gd name="connsiteX0" fmla="*/ 0 w 2266950"/>
                      <a:gd name="connsiteY0" fmla="*/ 0 h 1605820"/>
                      <a:gd name="connsiteX1" fmla="*/ 61913 w 2266950"/>
                      <a:gd name="connsiteY1" fmla="*/ 40481 h 1605820"/>
                      <a:gd name="connsiteX2" fmla="*/ 133350 w 2266950"/>
                      <a:gd name="connsiteY2" fmla="*/ 80962 h 1605820"/>
                      <a:gd name="connsiteX3" fmla="*/ 209550 w 2266950"/>
                      <a:gd name="connsiteY3" fmla="*/ 121444 h 1605820"/>
                      <a:gd name="connsiteX4" fmla="*/ 292894 w 2266950"/>
                      <a:gd name="connsiteY4" fmla="*/ 154781 h 1605820"/>
                      <a:gd name="connsiteX5" fmla="*/ 407194 w 2266950"/>
                      <a:gd name="connsiteY5" fmla="*/ 195262 h 1605820"/>
                      <a:gd name="connsiteX6" fmla="*/ 500063 w 2266950"/>
                      <a:gd name="connsiteY6" fmla="*/ 216694 h 1605820"/>
                      <a:gd name="connsiteX7" fmla="*/ 616744 w 2266950"/>
                      <a:gd name="connsiteY7" fmla="*/ 240506 h 1605820"/>
                      <a:gd name="connsiteX8" fmla="*/ 731044 w 2266950"/>
                      <a:gd name="connsiteY8" fmla="*/ 264319 h 1605820"/>
                      <a:gd name="connsiteX9" fmla="*/ 840581 w 2266950"/>
                      <a:gd name="connsiteY9" fmla="*/ 283369 h 1605820"/>
                      <a:gd name="connsiteX10" fmla="*/ 940594 w 2266950"/>
                      <a:gd name="connsiteY10" fmla="*/ 300037 h 1605820"/>
                      <a:gd name="connsiteX11" fmla="*/ 1052513 w 2266950"/>
                      <a:gd name="connsiteY11" fmla="*/ 328612 h 1605820"/>
                      <a:gd name="connsiteX12" fmla="*/ 1150144 w 2266950"/>
                      <a:gd name="connsiteY12" fmla="*/ 352425 h 1605820"/>
                      <a:gd name="connsiteX13" fmla="*/ 1235869 w 2266950"/>
                      <a:gd name="connsiteY13" fmla="*/ 383381 h 1605820"/>
                      <a:gd name="connsiteX14" fmla="*/ 1331119 w 2266950"/>
                      <a:gd name="connsiteY14" fmla="*/ 426244 h 1605820"/>
                      <a:gd name="connsiteX15" fmla="*/ 1454944 w 2266950"/>
                      <a:gd name="connsiteY15" fmla="*/ 490537 h 1605820"/>
                      <a:gd name="connsiteX16" fmla="*/ 1552575 w 2266950"/>
                      <a:gd name="connsiteY16" fmla="*/ 561975 h 1605820"/>
                      <a:gd name="connsiteX17" fmla="*/ 1626394 w 2266950"/>
                      <a:gd name="connsiteY17" fmla="*/ 616744 h 1605820"/>
                      <a:gd name="connsiteX18" fmla="*/ 1704975 w 2266950"/>
                      <a:gd name="connsiteY18" fmla="*/ 688181 h 1605820"/>
                      <a:gd name="connsiteX19" fmla="*/ 1783556 w 2266950"/>
                      <a:gd name="connsiteY19" fmla="*/ 776287 h 1605820"/>
                      <a:gd name="connsiteX20" fmla="*/ 1857375 w 2266950"/>
                      <a:gd name="connsiteY20" fmla="*/ 857250 h 1605820"/>
                      <a:gd name="connsiteX21" fmla="*/ 1931194 w 2266950"/>
                      <a:gd name="connsiteY21" fmla="*/ 950119 h 1605820"/>
                      <a:gd name="connsiteX22" fmla="*/ 2062163 w 2266950"/>
                      <a:gd name="connsiteY22" fmla="*/ 1152525 h 1605820"/>
                      <a:gd name="connsiteX23" fmla="*/ 2166938 w 2266950"/>
                      <a:gd name="connsiteY23" fmla="*/ 1350169 h 1605820"/>
                      <a:gd name="connsiteX24" fmla="*/ 2266950 w 2266950"/>
                      <a:gd name="connsiteY24" fmla="*/ 1605820 h 1605820"/>
                      <a:gd name="connsiteX0" fmla="*/ 0 w 2166938"/>
                      <a:gd name="connsiteY0" fmla="*/ 0 h 1350169"/>
                      <a:gd name="connsiteX1" fmla="*/ 61913 w 2166938"/>
                      <a:gd name="connsiteY1" fmla="*/ 40481 h 1350169"/>
                      <a:gd name="connsiteX2" fmla="*/ 133350 w 2166938"/>
                      <a:gd name="connsiteY2" fmla="*/ 80962 h 1350169"/>
                      <a:gd name="connsiteX3" fmla="*/ 209550 w 2166938"/>
                      <a:gd name="connsiteY3" fmla="*/ 121444 h 1350169"/>
                      <a:gd name="connsiteX4" fmla="*/ 292894 w 2166938"/>
                      <a:gd name="connsiteY4" fmla="*/ 154781 h 1350169"/>
                      <a:gd name="connsiteX5" fmla="*/ 407194 w 2166938"/>
                      <a:gd name="connsiteY5" fmla="*/ 195262 h 1350169"/>
                      <a:gd name="connsiteX6" fmla="*/ 500063 w 2166938"/>
                      <a:gd name="connsiteY6" fmla="*/ 216694 h 1350169"/>
                      <a:gd name="connsiteX7" fmla="*/ 616744 w 2166938"/>
                      <a:gd name="connsiteY7" fmla="*/ 240506 h 1350169"/>
                      <a:gd name="connsiteX8" fmla="*/ 731044 w 2166938"/>
                      <a:gd name="connsiteY8" fmla="*/ 264319 h 1350169"/>
                      <a:gd name="connsiteX9" fmla="*/ 840581 w 2166938"/>
                      <a:gd name="connsiteY9" fmla="*/ 283369 h 1350169"/>
                      <a:gd name="connsiteX10" fmla="*/ 940594 w 2166938"/>
                      <a:gd name="connsiteY10" fmla="*/ 300037 h 1350169"/>
                      <a:gd name="connsiteX11" fmla="*/ 1052513 w 2166938"/>
                      <a:gd name="connsiteY11" fmla="*/ 328612 h 1350169"/>
                      <a:gd name="connsiteX12" fmla="*/ 1150144 w 2166938"/>
                      <a:gd name="connsiteY12" fmla="*/ 352425 h 1350169"/>
                      <a:gd name="connsiteX13" fmla="*/ 1235869 w 2166938"/>
                      <a:gd name="connsiteY13" fmla="*/ 383381 h 1350169"/>
                      <a:gd name="connsiteX14" fmla="*/ 1331119 w 2166938"/>
                      <a:gd name="connsiteY14" fmla="*/ 426244 h 1350169"/>
                      <a:gd name="connsiteX15" fmla="*/ 1454944 w 2166938"/>
                      <a:gd name="connsiteY15" fmla="*/ 490537 h 1350169"/>
                      <a:gd name="connsiteX16" fmla="*/ 1552575 w 2166938"/>
                      <a:gd name="connsiteY16" fmla="*/ 561975 h 1350169"/>
                      <a:gd name="connsiteX17" fmla="*/ 1626394 w 2166938"/>
                      <a:gd name="connsiteY17" fmla="*/ 616744 h 1350169"/>
                      <a:gd name="connsiteX18" fmla="*/ 1704975 w 2166938"/>
                      <a:gd name="connsiteY18" fmla="*/ 688181 h 1350169"/>
                      <a:gd name="connsiteX19" fmla="*/ 1783556 w 2166938"/>
                      <a:gd name="connsiteY19" fmla="*/ 776287 h 1350169"/>
                      <a:gd name="connsiteX20" fmla="*/ 1857375 w 2166938"/>
                      <a:gd name="connsiteY20" fmla="*/ 857250 h 1350169"/>
                      <a:gd name="connsiteX21" fmla="*/ 1931194 w 2166938"/>
                      <a:gd name="connsiteY21" fmla="*/ 950119 h 1350169"/>
                      <a:gd name="connsiteX22" fmla="*/ 2062163 w 2166938"/>
                      <a:gd name="connsiteY22" fmla="*/ 1152525 h 1350169"/>
                      <a:gd name="connsiteX23" fmla="*/ 2166938 w 2166938"/>
                      <a:gd name="connsiteY23" fmla="*/ 1350169 h 1350169"/>
                      <a:gd name="connsiteX0" fmla="*/ 0 w 2062163"/>
                      <a:gd name="connsiteY0" fmla="*/ 0 h 1152525"/>
                      <a:gd name="connsiteX1" fmla="*/ 61913 w 2062163"/>
                      <a:gd name="connsiteY1" fmla="*/ 40481 h 1152525"/>
                      <a:gd name="connsiteX2" fmla="*/ 133350 w 2062163"/>
                      <a:gd name="connsiteY2" fmla="*/ 80962 h 1152525"/>
                      <a:gd name="connsiteX3" fmla="*/ 209550 w 2062163"/>
                      <a:gd name="connsiteY3" fmla="*/ 121444 h 1152525"/>
                      <a:gd name="connsiteX4" fmla="*/ 292894 w 2062163"/>
                      <a:gd name="connsiteY4" fmla="*/ 154781 h 1152525"/>
                      <a:gd name="connsiteX5" fmla="*/ 407194 w 2062163"/>
                      <a:gd name="connsiteY5" fmla="*/ 195262 h 1152525"/>
                      <a:gd name="connsiteX6" fmla="*/ 500063 w 2062163"/>
                      <a:gd name="connsiteY6" fmla="*/ 216694 h 1152525"/>
                      <a:gd name="connsiteX7" fmla="*/ 616744 w 2062163"/>
                      <a:gd name="connsiteY7" fmla="*/ 240506 h 1152525"/>
                      <a:gd name="connsiteX8" fmla="*/ 731044 w 2062163"/>
                      <a:gd name="connsiteY8" fmla="*/ 264319 h 1152525"/>
                      <a:gd name="connsiteX9" fmla="*/ 840581 w 2062163"/>
                      <a:gd name="connsiteY9" fmla="*/ 283369 h 1152525"/>
                      <a:gd name="connsiteX10" fmla="*/ 940594 w 2062163"/>
                      <a:gd name="connsiteY10" fmla="*/ 300037 h 1152525"/>
                      <a:gd name="connsiteX11" fmla="*/ 1052513 w 2062163"/>
                      <a:gd name="connsiteY11" fmla="*/ 328612 h 1152525"/>
                      <a:gd name="connsiteX12" fmla="*/ 1150144 w 2062163"/>
                      <a:gd name="connsiteY12" fmla="*/ 352425 h 1152525"/>
                      <a:gd name="connsiteX13" fmla="*/ 1235869 w 2062163"/>
                      <a:gd name="connsiteY13" fmla="*/ 383381 h 1152525"/>
                      <a:gd name="connsiteX14" fmla="*/ 1331119 w 2062163"/>
                      <a:gd name="connsiteY14" fmla="*/ 426244 h 1152525"/>
                      <a:gd name="connsiteX15" fmla="*/ 1454944 w 2062163"/>
                      <a:gd name="connsiteY15" fmla="*/ 490537 h 1152525"/>
                      <a:gd name="connsiteX16" fmla="*/ 1552575 w 2062163"/>
                      <a:gd name="connsiteY16" fmla="*/ 561975 h 1152525"/>
                      <a:gd name="connsiteX17" fmla="*/ 1626394 w 2062163"/>
                      <a:gd name="connsiteY17" fmla="*/ 616744 h 1152525"/>
                      <a:gd name="connsiteX18" fmla="*/ 1704975 w 2062163"/>
                      <a:gd name="connsiteY18" fmla="*/ 688181 h 1152525"/>
                      <a:gd name="connsiteX19" fmla="*/ 1783556 w 2062163"/>
                      <a:gd name="connsiteY19" fmla="*/ 776287 h 1152525"/>
                      <a:gd name="connsiteX20" fmla="*/ 1857375 w 2062163"/>
                      <a:gd name="connsiteY20" fmla="*/ 857250 h 1152525"/>
                      <a:gd name="connsiteX21" fmla="*/ 1931194 w 2062163"/>
                      <a:gd name="connsiteY21" fmla="*/ 950119 h 1152525"/>
                      <a:gd name="connsiteX22" fmla="*/ 2062163 w 2062163"/>
                      <a:gd name="connsiteY22" fmla="*/ 1152525 h 1152525"/>
                      <a:gd name="connsiteX0" fmla="*/ 0 w 1931194"/>
                      <a:gd name="connsiteY0" fmla="*/ 0 h 950119"/>
                      <a:gd name="connsiteX1" fmla="*/ 61913 w 1931194"/>
                      <a:gd name="connsiteY1" fmla="*/ 40481 h 950119"/>
                      <a:gd name="connsiteX2" fmla="*/ 133350 w 1931194"/>
                      <a:gd name="connsiteY2" fmla="*/ 80962 h 950119"/>
                      <a:gd name="connsiteX3" fmla="*/ 209550 w 1931194"/>
                      <a:gd name="connsiteY3" fmla="*/ 121444 h 950119"/>
                      <a:gd name="connsiteX4" fmla="*/ 292894 w 1931194"/>
                      <a:gd name="connsiteY4" fmla="*/ 154781 h 950119"/>
                      <a:gd name="connsiteX5" fmla="*/ 407194 w 1931194"/>
                      <a:gd name="connsiteY5" fmla="*/ 195262 h 950119"/>
                      <a:gd name="connsiteX6" fmla="*/ 500063 w 1931194"/>
                      <a:gd name="connsiteY6" fmla="*/ 216694 h 950119"/>
                      <a:gd name="connsiteX7" fmla="*/ 616744 w 1931194"/>
                      <a:gd name="connsiteY7" fmla="*/ 240506 h 950119"/>
                      <a:gd name="connsiteX8" fmla="*/ 731044 w 1931194"/>
                      <a:gd name="connsiteY8" fmla="*/ 264319 h 950119"/>
                      <a:gd name="connsiteX9" fmla="*/ 840581 w 1931194"/>
                      <a:gd name="connsiteY9" fmla="*/ 283369 h 950119"/>
                      <a:gd name="connsiteX10" fmla="*/ 940594 w 1931194"/>
                      <a:gd name="connsiteY10" fmla="*/ 300037 h 950119"/>
                      <a:gd name="connsiteX11" fmla="*/ 1052513 w 1931194"/>
                      <a:gd name="connsiteY11" fmla="*/ 328612 h 950119"/>
                      <a:gd name="connsiteX12" fmla="*/ 1150144 w 1931194"/>
                      <a:gd name="connsiteY12" fmla="*/ 352425 h 950119"/>
                      <a:gd name="connsiteX13" fmla="*/ 1235869 w 1931194"/>
                      <a:gd name="connsiteY13" fmla="*/ 383381 h 950119"/>
                      <a:gd name="connsiteX14" fmla="*/ 1331119 w 1931194"/>
                      <a:gd name="connsiteY14" fmla="*/ 426244 h 950119"/>
                      <a:gd name="connsiteX15" fmla="*/ 1454944 w 1931194"/>
                      <a:gd name="connsiteY15" fmla="*/ 490537 h 950119"/>
                      <a:gd name="connsiteX16" fmla="*/ 1552575 w 1931194"/>
                      <a:gd name="connsiteY16" fmla="*/ 561975 h 950119"/>
                      <a:gd name="connsiteX17" fmla="*/ 1626394 w 1931194"/>
                      <a:gd name="connsiteY17" fmla="*/ 616744 h 950119"/>
                      <a:gd name="connsiteX18" fmla="*/ 1704975 w 1931194"/>
                      <a:gd name="connsiteY18" fmla="*/ 688181 h 950119"/>
                      <a:gd name="connsiteX19" fmla="*/ 1783556 w 1931194"/>
                      <a:gd name="connsiteY19" fmla="*/ 776287 h 950119"/>
                      <a:gd name="connsiteX20" fmla="*/ 1857375 w 1931194"/>
                      <a:gd name="connsiteY20" fmla="*/ 857250 h 950119"/>
                      <a:gd name="connsiteX21" fmla="*/ 1931194 w 1931194"/>
                      <a:gd name="connsiteY21" fmla="*/ 950119 h 950119"/>
                      <a:gd name="connsiteX0" fmla="*/ 0 w 1857375"/>
                      <a:gd name="connsiteY0" fmla="*/ 0 h 857250"/>
                      <a:gd name="connsiteX1" fmla="*/ 61913 w 1857375"/>
                      <a:gd name="connsiteY1" fmla="*/ 40481 h 857250"/>
                      <a:gd name="connsiteX2" fmla="*/ 133350 w 1857375"/>
                      <a:gd name="connsiteY2" fmla="*/ 80962 h 857250"/>
                      <a:gd name="connsiteX3" fmla="*/ 209550 w 1857375"/>
                      <a:gd name="connsiteY3" fmla="*/ 121444 h 857250"/>
                      <a:gd name="connsiteX4" fmla="*/ 292894 w 1857375"/>
                      <a:gd name="connsiteY4" fmla="*/ 154781 h 857250"/>
                      <a:gd name="connsiteX5" fmla="*/ 407194 w 1857375"/>
                      <a:gd name="connsiteY5" fmla="*/ 195262 h 857250"/>
                      <a:gd name="connsiteX6" fmla="*/ 500063 w 1857375"/>
                      <a:gd name="connsiteY6" fmla="*/ 216694 h 857250"/>
                      <a:gd name="connsiteX7" fmla="*/ 616744 w 1857375"/>
                      <a:gd name="connsiteY7" fmla="*/ 240506 h 857250"/>
                      <a:gd name="connsiteX8" fmla="*/ 731044 w 1857375"/>
                      <a:gd name="connsiteY8" fmla="*/ 264319 h 857250"/>
                      <a:gd name="connsiteX9" fmla="*/ 840581 w 1857375"/>
                      <a:gd name="connsiteY9" fmla="*/ 283369 h 857250"/>
                      <a:gd name="connsiteX10" fmla="*/ 940594 w 1857375"/>
                      <a:gd name="connsiteY10" fmla="*/ 300037 h 857250"/>
                      <a:gd name="connsiteX11" fmla="*/ 1052513 w 1857375"/>
                      <a:gd name="connsiteY11" fmla="*/ 328612 h 857250"/>
                      <a:gd name="connsiteX12" fmla="*/ 1150144 w 1857375"/>
                      <a:gd name="connsiteY12" fmla="*/ 352425 h 857250"/>
                      <a:gd name="connsiteX13" fmla="*/ 1235869 w 1857375"/>
                      <a:gd name="connsiteY13" fmla="*/ 383381 h 857250"/>
                      <a:gd name="connsiteX14" fmla="*/ 1331119 w 1857375"/>
                      <a:gd name="connsiteY14" fmla="*/ 426244 h 857250"/>
                      <a:gd name="connsiteX15" fmla="*/ 1454944 w 1857375"/>
                      <a:gd name="connsiteY15" fmla="*/ 490537 h 857250"/>
                      <a:gd name="connsiteX16" fmla="*/ 1552575 w 1857375"/>
                      <a:gd name="connsiteY16" fmla="*/ 561975 h 857250"/>
                      <a:gd name="connsiteX17" fmla="*/ 1626394 w 1857375"/>
                      <a:gd name="connsiteY17" fmla="*/ 616744 h 857250"/>
                      <a:gd name="connsiteX18" fmla="*/ 1704975 w 1857375"/>
                      <a:gd name="connsiteY18" fmla="*/ 688181 h 857250"/>
                      <a:gd name="connsiteX19" fmla="*/ 1783556 w 1857375"/>
                      <a:gd name="connsiteY19" fmla="*/ 776287 h 857250"/>
                      <a:gd name="connsiteX20" fmla="*/ 1857375 w 1857375"/>
                      <a:gd name="connsiteY20" fmla="*/ 857250 h 857250"/>
                      <a:gd name="connsiteX0" fmla="*/ 0 w 1783556"/>
                      <a:gd name="connsiteY0" fmla="*/ 0 h 776287"/>
                      <a:gd name="connsiteX1" fmla="*/ 61913 w 1783556"/>
                      <a:gd name="connsiteY1" fmla="*/ 40481 h 776287"/>
                      <a:gd name="connsiteX2" fmla="*/ 133350 w 1783556"/>
                      <a:gd name="connsiteY2" fmla="*/ 80962 h 776287"/>
                      <a:gd name="connsiteX3" fmla="*/ 209550 w 1783556"/>
                      <a:gd name="connsiteY3" fmla="*/ 121444 h 776287"/>
                      <a:gd name="connsiteX4" fmla="*/ 292894 w 1783556"/>
                      <a:gd name="connsiteY4" fmla="*/ 154781 h 776287"/>
                      <a:gd name="connsiteX5" fmla="*/ 407194 w 1783556"/>
                      <a:gd name="connsiteY5" fmla="*/ 195262 h 776287"/>
                      <a:gd name="connsiteX6" fmla="*/ 500063 w 1783556"/>
                      <a:gd name="connsiteY6" fmla="*/ 216694 h 776287"/>
                      <a:gd name="connsiteX7" fmla="*/ 616744 w 1783556"/>
                      <a:gd name="connsiteY7" fmla="*/ 240506 h 776287"/>
                      <a:gd name="connsiteX8" fmla="*/ 731044 w 1783556"/>
                      <a:gd name="connsiteY8" fmla="*/ 264319 h 776287"/>
                      <a:gd name="connsiteX9" fmla="*/ 840581 w 1783556"/>
                      <a:gd name="connsiteY9" fmla="*/ 283369 h 776287"/>
                      <a:gd name="connsiteX10" fmla="*/ 940594 w 1783556"/>
                      <a:gd name="connsiteY10" fmla="*/ 300037 h 776287"/>
                      <a:gd name="connsiteX11" fmla="*/ 1052513 w 1783556"/>
                      <a:gd name="connsiteY11" fmla="*/ 328612 h 776287"/>
                      <a:gd name="connsiteX12" fmla="*/ 1150144 w 1783556"/>
                      <a:gd name="connsiteY12" fmla="*/ 352425 h 776287"/>
                      <a:gd name="connsiteX13" fmla="*/ 1235869 w 1783556"/>
                      <a:gd name="connsiteY13" fmla="*/ 383381 h 776287"/>
                      <a:gd name="connsiteX14" fmla="*/ 1331119 w 1783556"/>
                      <a:gd name="connsiteY14" fmla="*/ 426244 h 776287"/>
                      <a:gd name="connsiteX15" fmla="*/ 1454944 w 1783556"/>
                      <a:gd name="connsiteY15" fmla="*/ 490537 h 776287"/>
                      <a:gd name="connsiteX16" fmla="*/ 1552575 w 1783556"/>
                      <a:gd name="connsiteY16" fmla="*/ 561975 h 776287"/>
                      <a:gd name="connsiteX17" fmla="*/ 1626394 w 1783556"/>
                      <a:gd name="connsiteY17" fmla="*/ 616744 h 776287"/>
                      <a:gd name="connsiteX18" fmla="*/ 1704975 w 1783556"/>
                      <a:gd name="connsiteY18" fmla="*/ 688181 h 776287"/>
                      <a:gd name="connsiteX19" fmla="*/ 1783556 w 1783556"/>
                      <a:gd name="connsiteY19" fmla="*/ 776287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83556" h="776287">
                        <a:moveTo>
                          <a:pt x="0" y="0"/>
                        </a:moveTo>
                        <a:lnTo>
                          <a:pt x="61913" y="40481"/>
                        </a:lnTo>
                        <a:lnTo>
                          <a:pt x="133350" y="80962"/>
                        </a:lnTo>
                        <a:lnTo>
                          <a:pt x="209550" y="121444"/>
                        </a:lnTo>
                        <a:lnTo>
                          <a:pt x="292894" y="154781"/>
                        </a:lnTo>
                        <a:lnTo>
                          <a:pt x="407194" y="195262"/>
                        </a:lnTo>
                        <a:lnTo>
                          <a:pt x="500063" y="216694"/>
                        </a:lnTo>
                        <a:lnTo>
                          <a:pt x="616744" y="240506"/>
                        </a:lnTo>
                        <a:lnTo>
                          <a:pt x="731044" y="264319"/>
                        </a:lnTo>
                        <a:lnTo>
                          <a:pt x="840581" y="283369"/>
                        </a:lnTo>
                        <a:lnTo>
                          <a:pt x="940594" y="300037"/>
                        </a:lnTo>
                        <a:lnTo>
                          <a:pt x="1052513" y="328612"/>
                        </a:lnTo>
                        <a:lnTo>
                          <a:pt x="1150144" y="352425"/>
                        </a:lnTo>
                        <a:lnTo>
                          <a:pt x="1235869" y="383381"/>
                        </a:lnTo>
                        <a:lnTo>
                          <a:pt x="1331119" y="426244"/>
                        </a:lnTo>
                        <a:lnTo>
                          <a:pt x="1454944" y="490537"/>
                        </a:lnTo>
                        <a:lnTo>
                          <a:pt x="1552575" y="561975"/>
                        </a:lnTo>
                        <a:lnTo>
                          <a:pt x="1626394" y="616744"/>
                        </a:lnTo>
                        <a:lnTo>
                          <a:pt x="1704975" y="688181"/>
                        </a:lnTo>
                        <a:lnTo>
                          <a:pt x="1783556" y="776287"/>
                        </a:lnTo>
                      </a:path>
                    </a:pathLst>
                  </a:custGeom>
                  <a:ln w="28575">
                    <a:solidFill>
                      <a:srgbClr val="FFCC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Freeform 26"/>
                  <p:cNvSpPr/>
                  <p:nvPr/>
                </p:nvSpPr>
                <p:spPr>
                  <a:xfrm>
                    <a:off x="2977786" y="4069601"/>
                    <a:ext cx="1061688" cy="393561"/>
                  </a:xfrm>
                  <a:custGeom>
                    <a:avLst/>
                    <a:gdLst>
                      <a:gd name="connsiteX0" fmla="*/ 0 w 2516981"/>
                      <a:gd name="connsiteY0" fmla="*/ 0 h 1781175"/>
                      <a:gd name="connsiteX1" fmla="*/ 69056 w 2516981"/>
                      <a:gd name="connsiteY1" fmla="*/ 73818 h 1781175"/>
                      <a:gd name="connsiteX2" fmla="*/ 128587 w 2516981"/>
                      <a:gd name="connsiteY2" fmla="*/ 116681 h 1781175"/>
                      <a:gd name="connsiteX3" fmla="*/ 185737 w 2516981"/>
                      <a:gd name="connsiteY3" fmla="*/ 164306 h 1781175"/>
                      <a:gd name="connsiteX4" fmla="*/ 250031 w 2516981"/>
                      <a:gd name="connsiteY4" fmla="*/ 211931 h 1781175"/>
                      <a:gd name="connsiteX5" fmla="*/ 311944 w 2516981"/>
                      <a:gd name="connsiteY5" fmla="*/ 252412 h 1781175"/>
                      <a:gd name="connsiteX6" fmla="*/ 383381 w 2516981"/>
                      <a:gd name="connsiteY6" fmla="*/ 292893 h 1781175"/>
                      <a:gd name="connsiteX7" fmla="*/ 459581 w 2516981"/>
                      <a:gd name="connsiteY7" fmla="*/ 333375 h 1781175"/>
                      <a:gd name="connsiteX8" fmla="*/ 542925 w 2516981"/>
                      <a:gd name="connsiteY8" fmla="*/ 366712 h 1781175"/>
                      <a:gd name="connsiteX9" fmla="*/ 657225 w 2516981"/>
                      <a:gd name="connsiteY9" fmla="*/ 407193 h 1781175"/>
                      <a:gd name="connsiteX10" fmla="*/ 750094 w 2516981"/>
                      <a:gd name="connsiteY10" fmla="*/ 428625 h 1781175"/>
                      <a:gd name="connsiteX11" fmla="*/ 866775 w 2516981"/>
                      <a:gd name="connsiteY11" fmla="*/ 452437 h 1781175"/>
                      <a:gd name="connsiteX12" fmla="*/ 981075 w 2516981"/>
                      <a:gd name="connsiteY12" fmla="*/ 476250 h 1781175"/>
                      <a:gd name="connsiteX13" fmla="*/ 1090612 w 2516981"/>
                      <a:gd name="connsiteY13" fmla="*/ 495300 h 1781175"/>
                      <a:gd name="connsiteX14" fmla="*/ 1190625 w 2516981"/>
                      <a:gd name="connsiteY14" fmla="*/ 511968 h 1781175"/>
                      <a:gd name="connsiteX15" fmla="*/ 1302544 w 2516981"/>
                      <a:gd name="connsiteY15" fmla="*/ 540543 h 1781175"/>
                      <a:gd name="connsiteX16" fmla="*/ 1400175 w 2516981"/>
                      <a:gd name="connsiteY16" fmla="*/ 564356 h 1781175"/>
                      <a:gd name="connsiteX17" fmla="*/ 1485900 w 2516981"/>
                      <a:gd name="connsiteY17" fmla="*/ 595312 h 1781175"/>
                      <a:gd name="connsiteX18" fmla="*/ 1581150 w 2516981"/>
                      <a:gd name="connsiteY18" fmla="*/ 638175 h 1781175"/>
                      <a:gd name="connsiteX19" fmla="*/ 1704975 w 2516981"/>
                      <a:gd name="connsiteY19" fmla="*/ 702468 h 1781175"/>
                      <a:gd name="connsiteX20" fmla="*/ 1802606 w 2516981"/>
                      <a:gd name="connsiteY20" fmla="*/ 773906 h 1781175"/>
                      <a:gd name="connsiteX21" fmla="*/ 1876425 w 2516981"/>
                      <a:gd name="connsiteY21" fmla="*/ 828675 h 1781175"/>
                      <a:gd name="connsiteX22" fmla="*/ 1955006 w 2516981"/>
                      <a:gd name="connsiteY22" fmla="*/ 900112 h 1781175"/>
                      <a:gd name="connsiteX23" fmla="*/ 2033587 w 2516981"/>
                      <a:gd name="connsiteY23" fmla="*/ 988218 h 1781175"/>
                      <a:gd name="connsiteX24" fmla="*/ 2107406 w 2516981"/>
                      <a:gd name="connsiteY24" fmla="*/ 1069181 h 1781175"/>
                      <a:gd name="connsiteX25" fmla="*/ 2181225 w 2516981"/>
                      <a:gd name="connsiteY25" fmla="*/ 1162050 h 1781175"/>
                      <a:gd name="connsiteX26" fmla="*/ 2312194 w 2516981"/>
                      <a:gd name="connsiteY26" fmla="*/ 1364456 h 1781175"/>
                      <a:gd name="connsiteX27" fmla="*/ 2416969 w 2516981"/>
                      <a:gd name="connsiteY27" fmla="*/ 1562100 h 1781175"/>
                      <a:gd name="connsiteX28" fmla="*/ 2516981 w 2516981"/>
                      <a:gd name="connsiteY28" fmla="*/ 1781175 h 1781175"/>
                      <a:gd name="connsiteX0" fmla="*/ 0 w 2416969"/>
                      <a:gd name="connsiteY0" fmla="*/ 0 h 1562100"/>
                      <a:gd name="connsiteX1" fmla="*/ 69056 w 2416969"/>
                      <a:gd name="connsiteY1" fmla="*/ 73818 h 1562100"/>
                      <a:gd name="connsiteX2" fmla="*/ 128587 w 2416969"/>
                      <a:gd name="connsiteY2" fmla="*/ 116681 h 1562100"/>
                      <a:gd name="connsiteX3" fmla="*/ 185737 w 2416969"/>
                      <a:gd name="connsiteY3" fmla="*/ 164306 h 1562100"/>
                      <a:gd name="connsiteX4" fmla="*/ 250031 w 2416969"/>
                      <a:gd name="connsiteY4" fmla="*/ 211931 h 1562100"/>
                      <a:gd name="connsiteX5" fmla="*/ 311944 w 2416969"/>
                      <a:gd name="connsiteY5" fmla="*/ 252412 h 1562100"/>
                      <a:gd name="connsiteX6" fmla="*/ 383381 w 2416969"/>
                      <a:gd name="connsiteY6" fmla="*/ 292893 h 1562100"/>
                      <a:gd name="connsiteX7" fmla="*/ 459581 w 2416969"/>
                      <a:gd name="connsiteY7" fmla="*/ 333375 h 1562100"/>
                      <a:gd name="connsiteX8" fmla="*/ 542925 w 2416969"/>
                      <a:gd name="connsiteY8" fmla="*/ 366712 h 1562100"/>
                      <a:gd name="connsiteX9" fmla="*/ 657225 w 2416969"/>
                      <a:gd name="connsiteY9" fmla="*/ 407193 h 1562100"/>
                      <a:gd name="connsiteX10" fmla="*/ 750094 w 2416969"/>
                      <a:gd name="connsiteY10" fmla="*/ 428625 h 1562100"/>
                      <a:gd name="connsiteX11" fmla="*/ 866775 w 2416969"/>
                      <a:gd name="connsiteY11" fmla="*/ 452437 h 1562100"/>
                      <a:gd name="connsiteX12" fmla="*/ 981075 w 2416969"/>
                      <a:gd name="connsiteY12" fmla="*/ 476250 h 1562100"/>
                      <a:gd name="connsiteX13" fmla="*/ 1090612 w 2416969"/>
                      <a:gd name="connsiteY13" fmla="*/ 495300 h 1562100"/>
                      <a:gd name="connsiteX14" fmla="*/ 1190625 w 2416969"/>
                      <a:gd name="connsiteY14" fmla="*/ 511968 h 1562100"/>
                      <a:gd name="connsiteX15" fmla="*/ 1302544 w 2416969"/>
                      <a:gd name="connsiteY15" fmla="*/ 540543 h 1562100"/>
                      <a:gd name="connsiteX16" fmla="*/ 1400175 w 2416969"/>
                      <a:gd name="connsiteY16" fmla="*/ 564356 h 1562100"/>
                      <a:gd name="connsiteX17" fmla="*/ 1485900 w 2416969"/>
                      <a:gd name="connsiteY17" fmla="*/ 595312 h 1562100"/>
                      <a:gd name="connsiteX18" fmla="*/ 1581150 w 2416969"/>
                      <a:gd name="connsiteY18" fmla="*/ 638175 h 1562100"/>
                      <a:gd name="connsiteX19" fmla="*/ 1704975 w 2416969"/>
                      <a:gd name="connsiteY19" fmla="*/ 702468 h 1562100"/>
                      <a:gd name="connsiteX20" fmla="*/ 1802606 w 2416969"/>
                      <a:gd name="connsiteY20" fmla="*/ 773906 h 1562100"/>
                      <a:gd name="connsiteX21" fmla="*/ 1876425 w 2416969"/>
                      <a:gd name="connsiteY21" fmla="*/ 828675 h 1562100"/>
                      <a:gd name="connsiteX22" fmla="*/ 1955006 w 2416969"/>
                      <a:gd name="connsiteY22" fmla="*/ 900112 h 1562100"/>
                      <a:gd name="connsiteX23" fmla="*/ 2033587 w 2416969"/>
                      <a:gd name="connsiteY23" fmla="*/ 988218 h 1562100"/>
                      <a:gd name="connsiteX24" fmla="*/ 2107406 w 2416969"/>
                      <a:gd name="connsiteY24" fmla="*/ 1069181 h 1562100"/>
                      <a:gd name="connsiteX25" fmla="*/ 2181225 w 2416969"/>
                      <a:gd name="connsiteY25" fmla="*/ 1162050 h 1562100"/>
                      <a:gd name="connsiteX26" fmla="*/ 2312194 w 2416969"/>
                      <a:gd name="connsiteY26" fmla="*/ 1364456 h 1562100"/>
                      <a:gd name="connsiteX27" fmla="*/ 2416969 w 2416969"/>
                      <a:gd name="connsiteY27" fmla="*/ 1562100 h 1562100"/>
                      <a:gd name="connsiteX0" fmla="*/ 0 w 2312194"/>
                      <a:gd name="connsiteY0" fmla="*/ 0 h 1364456"/>
                      <a:gd name="connsiteX1" fmla="*/ 69056 w 2312194"/>
                      <a:gd name="connsiteY1" fmla="*/ 73818 h 1364456"/>
                      <a:gd name="connsiteX2" fmla="*/ 128587 w 2312194"/>
                      <a:gd name="connsiteY2" fmla="*/ 116681 h 1364456"/>
                      <a:gd name="connsiteX3" fmla="*/ 185737 w 2312194"/>
                      <a:gd name="connsiteY3" fmla="*/ 164306 h 1364456"/>
                      <a:gd name="connsiteX4" fmla="*/ 250031 w 2312194"/>
                      <a:gd name="connsiteY4" fmla="*/ 211931 h 1364456"/>
                      <a:gd name="connsiteX5" fmla="*/ 311944 w 2312194"/>
                      <a:gd name="connsiteY5" fmla="*/ 252412 h 1364456"/>
                      <a:gd name="connsiteX6" fmla="*/ 383381 w 2312194"/>
                      <a:gd name="connsiteY6" fmla="*/ 292893 h 1364456"/>
                      <a:gd name="connsiteX7" fmla="*/ 459581 w 2312194"/>
                      <a:gd name="connsiteY7" fmla="*/ 333375 h 1364456"/>
                      <a:gd name="connsiteX8" fmla="*/ 542925 w 2312194"/>
                      <a:gd name="connsiteY8" fmla="*/ 366712 h 1364456"/>
                      <a:gd name="connsiteX9" fmla="*/ 657225 w 2312194"/>
                      <a:gd name="connsiteY9" fmla="*/ 407193 h 1364456"/>
                      <a:gd name="connsiteX10" fmla="*/ 750094 w 2312194"/>
                      <a:gd name="connsiteY10" fmla="*/ 428625 h 1364456"/>
                      <a:gd name="connsiteX11" fmla="*/ 866775 w 2312194"/>
                      <a:gd name="connsiteY11" fmla="*/ 452437 h 1364456"/>
                      <a:gd name="connsiteX12" fmla="*/ 981075 w 2312194"/>
                      <a:gd name="connsiteY12" fmla="*/ 476250 h 1364456"/>
                      <a:gd name="connsiteX13" fmla="*/ 1090612 w 2312194"/>
                      <a:gd name="connsiteY13" fmla="*/ 495300 h 1364456"/>
                      <a:gd name="connsiteX14" fmla="*/ 1190625 w 2312194"/>
                      <a:gd name="connsiteY14" fmla="*/ 511968 h 1364456"/>
                      <a:gd name="connsiteX15" fmla="*/ 1302544 w 2312194"/>
                      <a:gd name="connsiteY15" fmla="*/ 540543 h 1364456"/>
                      <a:gd name="connsiteX16" fmla="*/ 1400175 w 2312194"/>
                      <a:gd name="connsiteY16" fmla="*/ 564356 h 1364456"/>
                      <a:gd name="connsiteX17" fmla="*/ 1485900 w 2312194"/>
                      <a:gd name="connsiteY17" fmla="*/ 595312 h 1364456"/>
                      <a:gd name="connsiteX18" fmla="*/ 1581150 w 2312194"/>
                      <a:gd name="connsiteY18" fmla="*/ 638175 h 1364456"/>
                      <a:gd name="connsiteX19" fmla="*/ 1704975 w 2312194"/>
                      <a:gd name="connsiteY19" fmla="*/ 702468 h 1364456"/>
                      <a:gd name="connsiteX20" fmla="*/ 1802606 w 2312194"/>
                      <a:gd name="connsiteY20" fmla="*/ 773906 h 1364456"/>
                      <a:gd name="connsiteX21" fmla="*/ 1876425 w 2312194"/>
                      <a:gd name="connsiteY21" fmla="*/ 828675 h 1364456"/>
                      <a:gd name="connsiteX22" fmla="*/ 1955006 w 2312194"/>
                      <a:gd name="connsiteY22" fmla="*/ 900112 h 1364456"/>
                      <a:gd name="connsiteX23" fmla="*/ 2033587 w 2312194"/>
                      <a:gd name="connsiteY23" fmla="*/ 988218 h 1364456"/>
                      <a:gd name="connsiteX24" fmla="*/ 2107406 w 2312194"/>
                      <a:gd name="connsiteY24" fmla="*/ 1069181 h 1364456"/>
                      <a:gd name="connsiteX25" fmla="*/ 2181225 w 2312194"/>
                      <a:gd name="connsiteY25" fmla="*/ 1162050 h 1364456"/>
                      <a:gd name="connsiteX26" fmla="*/ 2312194 w 2312194"/>
                      <a:gd name="connsiteY26" fmla="*/ 1364456 h 1364456"/>
                      <a:gd name="connsiteX0" fmla="*/ 0 w 2181225"/>
                      <a:gd name="connsiteY0" fmla="*/ 0 h 1162050"/>
                      <a:gd name="connsiteX1" fmla="*/ 69056 w 2181225"/>
                      <a:gd name="connsiteY1" fmla="*/ 73818 h 1162050"/>
                      <a:gd name="connsiteX2" fmla="*/ 128587 w 2181225"/>
                      <a:gd name="connsiteY2" fmla="*/ 116681 h 1162050"/>
                      <a:gd name="connsiteX3" fmla="*/ 185737 w 2181225"/>
                      <a:gd name="connsiteY3" fmla="*/ 164306 h 1162050"/>
                      <a:gd name="connsiteX4" fmla="*/ 250031 w 2181225"/>
                      <a:gd name="connsiteY4" fmla="*/ 211931 h 1162050"/>
                      <a:gd name="connsiteX5" fmla="*/ 311944 w 2181225"/>
                      <a:gd name="connsiteY5" fmla="*/ 252412 h 1162050"/>
                      <a:gd name="connsiteX6" fmla="*/ 383381 w 2181225"/>
                      <a:gd name="connsiteY6" fmla="*/ 292893 h 1162050"/>
                      <a:gd name="connsiteX7" fmla="*/ 459581 w 2181225"/>
                      <a:gd name="connsiteY7" fmla="*/ 333375 h 1162050"/>
                      <a:gd name="connsiteX8" fmla="*/ 542925 w 2181225"/>
                      <a:gd name="connsiteY8" fmla="*/ 366712 h 1162050"/>
                      <a:gd name="connsiteX9" fmla="*/ 657225 w 2181225"/>
                      <a:gd name="connsiteY9" fmla="*/ 407193 h 1162050"/>
                      <a:gd name="connsiteX10" fmla="*/ 750094 w 2181225"/>
                      <a:gd name="connsiteY10" fmla="*/ 428625 h 1162050"/>
                      <a:gd name="connsiteX11" fmla="*/ 866775 w 2181225"/>
                      <a:gd name="connsiteY11" fmla="*/ 452437 h 1162050"/>
                      <a:gd name="connsiteX12" fmla="*/ 981075 w 2181225"/>
                      <a:gd name="connsiteY12" fmla="*/ 476250 h 1162050"/>
                      <a:gd name="connsiteX13" fmla="*/ 1090612 w 2181225"/>
                      <a:gd name="connsiteY13" fmla="*/ 495300 h 1162050"/>
                      <a:gd name="connsiteX14" fmla="*/ 1190625 w 2181225"/>
                      <a:gd name="connsiteY14" fmla="*/ 511968 h 1162050"/>
                      <a:gd name="connsiteX15" fmla="*/ 1302544 w 2181225"/>
                      <a:gd name="connsiteY15" fmla="*/ 540543 h 1162050"/>
                      <a:gd name="connsiteX16" fmla="*/ 1400175 w 2181225"/>
                      <a:gd name="connsiteY16" fmla="*/ 564356 h 1162050"/>
                      <a:gd name="connsiteX17" fmla="*/ 1485900 w 2181225"/>
                      <a:gd name="connsiteY17" fmla="*/ 595312 h 1162050"/>
                      <a:gd name="connsiteX18" fmla="*/ 1581150 w 2181225"/>
                      <a:gd name="connsiteY18" fmla="*/ 638175 h 1162050"/>
                      <a:gd name="connsiteX19" fmla="*/ 1704975 w 2181225"/>
                      <a:gd name="connsiteY19" fmla="*/ 702468 h 1162050"/>
                      <a:gd name="connsiteX20" fmla="*/ 1802606 w 2181225"/>
                      <a:gd name="connsiteY20" fmla="*/ 773906 h 1162050"/>
                      <a:gd name="connsiteX21" fmla="*/ 1876425 w 2181225"/>
                      <a:gd name="connsiteY21" fmla="*/ 828675 h 1162050"/>
                      <a:gd name="connsiteX22" fmla="*/ 1955006 w 2181225"/>
                      <a:gd name="connsiteY22" fmla="*/ 900112 h 1162050"/>
                      <a:gd name="connsiteX23" fmla="*/ 2033587 w 2181225"/>
                      <a:gd name="connsiteY23" fmla="*/ 988218 h 1162050"/>
                      <a:gd name="connsiteX24" fmla="*/ 2107406 w 2181225"/>
                      <a:gd name="connsiteY24" fmla="*/ 1069181 h 1162050"/>
                      <a:gd name="connsiteX25" fmla="*/ 2181225 w 2181225"/>
                      <a:gd name="connsiteY25" fmla="*/ 1162050 h 1162050"/>
                      <a:gd name="connsiteX0" fmla="*/ 0 w 2107406"/>
                      <a:gd name="connsiteY0" fmla="*/ 0 h 1069181"/>
                      <a:gd name="connsiteX1" fmla="*/ 69056 w 2107406"/>
                      <a:gd name="connsiteY1" fmla="*/ 73818 h 1069181"/>
                      <a:gd name="connsiteX2" fmla="*/ 128587 w 2107406"/>
                      <a:gd name="connsiteY2" fmla="*/ 116681 h 1069181"/>
                      <a:gd name="connsiteX3" fmla="*/ 185737 w 2107406"/>
                      <a:gd name="connsiteY3" fmla="*/ 164306 h 1069181"/>
                      <a:gd name="connsiteX4" fmla="*/ 250031 w 2107406"/>
                      <a:gd name="connsiteY4" fmla="*/ 211931 h 1069181"/>
                      <a:gd name="connsiteX5" fmla="*/ 311944 w 2107406"/>
                      <a:gd name="connsiteY5" fmla="*/ 252412 h 1069181"/>
                      <a:gd name="connsiteX6" fmla="*/ 383381 w 2107406"/>
                      <a:gd name="connsiteY6" fmla="*/ 292893 h 1069181"/>
                      <a:gd name="connsiteX7" fmla="*/ 459581 w 2107406"/>
                      <a:gd name="connsiteY7" fmla="*/ 333375 h 1069181"/>
                      <a:gd name="connsiteX8" fmla="*/ 542925 w 2107406"/>
                      <a:gd name="connsiteY8" fmla="*/ 366712 h 1069181"/>
                      <a:gd name="connsiteX9" fmla="*/ 657225 w 2107406"/>
                      <a:gd name="connsiteY9" fmla="*/ 407193 h 1069181"/>
                      <a:gd name="connsiteX10" fmla="*/ 750094 w 2107406"/>
                      <a:gd name="connsiteY10" fmla="*/ 428625 h 1069181"/>
                      <a:gd name="connsiteX11" fmla="*/ 866775 w 2107406"/>
                      <a:gd name="connsiteY11" fmla="*/ 452437 h 1069181"/>
                      <a:gd name="connsiteX12" fmla="*/ 981075 w 2107406"/>
                      <a:gd name="connsiteY12" fmla="*/ 476250 h 1069181"/>
                      <a:gd name="connsiteX13" fmla="*/ 1090612 w 2107406"/>
                      <a:gd name="connsiteY13" fmla="*/ 495300 h 1069181"/>
                      <a:gd name="connsiteX14" fmla="*/ 1190625 w 2107406"/>
                      <a:gd name="connsiteY14" fmla="*/ 511968 h 1069181"/>
                      <a:gd name="connsiteX15" fmla="*/ 1302544 w 2107406"/>
                      <a:gd name="connsiteY15" fmla="*/ 540543 h 1069181"/>
                      <a:gd name="connsiteX16" fmla="*/ 1400175 w 2107406"/>
                      <a:gd name="connsiteY16" fmla="*/ 564356 h 1069181"/>
                      <a:gd name="connsiteX17" fmla="*/ 1485900 w 2107406"/>
                      <a:gd name="connsiteY17" fmla="*/ 595312 h 1069181"/>
                      <a:gd name="connsiteX18" fmla="*/ 1581150 w 2107406"/>
                      <a:gd name="connsiteY18" fmla="*/ 638175 h 1069181"/>
                      <a:gd name="connsiteX19" fmla="*/ 1704975 w 2107406"/>
                      <a:gd name="connsiteY19" fmla="*/ 702468 h 1069181"/>
                      <a:gd name="connsiteX20" fmla="*/ 1802606 w 2107406"/>
                      <a:gd name="connsiteY20" fmla="*/ 773906 h 1069181"/>
                      <a:gd name="connsiteX21" fmla="*/ 1876425 w 2107406"/>
                      <a:gd name="connsiteY21" fmla="*/ 828675 h 1069181"/>
                      <a:gd name="connsiteX22" fmla="*/ 1955006 w 2107406"/>
                      <a:gd name="connsiteY22" fmla="*/ 900112 h 1069181"/>
                      <a:gd name="connsiteX23" fmla="*/ 2033587 w 2107406"/>
                      <a:gd name="connsiteY23" fmla="*/ 988218 h 1069181"/>
                      <a:gd name="connsiteX24" fmla="*/ 2107406 w 2107406"/>
                      <a:gd name="connsiteY24" fmla="*/ 1069181 h 1069181"/>
                      <a:gd name="connsiteX0" fmla="*/ 0 w 2033587"/>
                      <a:gd name="connsiteY0" fmla="*/ 0 h 988218"/>
                      <a:gd name="connsiteX1" fmla="*/ 69056 w 2033587"/>
                      <a:gd name="connsiteY1" fmla="*/ 73818 h 988218"/>
                      <a:gd name="connsiteX2" fmla="*/ 128587 w 2033587"/>
                      <a:gd name="connsiteY2" fmla="*/ 116681 h 988218"/>
                      <a:gd name="connsiteX3" fmla="*/ 185737 w 2033587"/>
                      <a:gd name="connsiteY3" fmla="*/ 164306 h 988218"/>
                      <a:gd name="connsiteX4" fmla="*/ 250031 w 2033587"/>
                      <a:gd name="connsiteY4" fmla="*/ 211931 h 988218"/>
                      <a:gd name="connsiteX5" fmla="*/ 311944 w 2033587"/>
                      <a:gd name="connsiteY5" fmla="*/ 252412 h 988218"/>
                      <a:gd name="connsiteX6" fmla="*/ 383381 w 2033587"/>
                      <a:gd name="connsiteY6" fmla="*/ 292893 h 988218"/>
                      <a:gd name="connsiteX7" fmla="*/ 459581 w 2033587"/>
                      <a:gd name="connsiteY7" fmla="*/ 333375 h 988218"/>
                      <a:gd name="connsiteX8" fmla="*/ 542925 w 2033587"/>
                      <a:gd name="connsiteY8" fmla="*/ 366712 h 988218"/>
                      <a:gd name="connsiteX9" fmla="*/ 657225 w 2033587"/>
                      <a:gd name="connsiteY9" fmla="*/ 407193 h 988218"/>
                      <a:gd name="connsiteX10" fmla="*/ 750094 w 2033587"/>
                      <a:gd name="connsiteY10" fmla="*/ 428625 h 988218"/>
                      <a:gd name="connsiteX11" fmla="*/ 866775 w 2033587"/>
                      <a:gd name="connsiteY11" fmla="*/ 452437 h 988218"/>
                      <a:gd name="connsiteX12" fmla="*/ 981075 w 2033587"/>
                      <a:gd name="connsiteY12" fmla="*/ 476250 h 988218"/>
                      <a:gd name="connsiteX13" fmla="*/ 1090612 w 2033587"/>
                      <a:gd name="connsiteY13" fmla="*/ 495300 h 988218"/>
                      <a:gd name="connsiteX14" fmla="*/ 1190625 w 2033587"/>
                      <a:gd name="connsiteY14" fmla="*/ 511968 h 988218"/>
                      <a:gd name="connsiteX15" fmla="*/ 1302544 w 2033587"/>
                      <a:gd name="connsiteY15" fmla="*/ 540543 h 988218"/>
                      <a:gd name="connsiteX16" fmla="*/ 1400175 w 2033587"/>
                      <a:gd name="connsiteY16" fmla="*/ 564356 h 988218"/>
                      <a:gd name="connsiteX17" fmla="*/ 1485900 w 2033587"/>
                      <a:gd name="connsiteY17" fmla="*/ 595312 h 988218"/>
                      <a:gd name="connsiteX18" fmla="*/ 1581150 w 2033587"/>
                      <a:gd name="connsiteY18" fmla="*/ 638175 h 988218"/>
                      <a:gd name="connsiteX19" fmla="*/ 1704975 w 2033587"/>
                      <a:gd name="connsiteY19" fmla="*/ 702468 h 988218"/>
                      <a:gd name="connsiteX20" fmla="*/ 1802606 w 2033587"/>
                      <a:gd name="connsiteY20" fmla="*/ 773906 h 988218"/>
                      <a:gd name="connsiteX21" fmla="*/ 1876425 w 2033587"/>
                      <a:gd name="connsiteY21" fmla="*/ 828675 h 988218"/>
                      <a:gd name="connsiteX22" fmla="*/ 1955006 w 2033587"/>
                      <a:gd name="connsiteY22" fmla="*/ 900112 h 988218"/>
                      <a:gd name="connsiteX23" fmla="*/ 2033587 w 2033587"/>
                      <a:gd name="connsiteY23" fmla="*/ 988218 h 988218"/>
                      <a:gd name="connsiteX0" fmla="*/ 0 w 1955006"/>
                      <a:gd name="connsiteY0" fmla="*/ 0 h 900112"/>
                      <a:gd name="connsiteX1" fmla="*/ 69056 w 1955006"/>
                      <a:gd name="connsiteY1" fmla="*/ 73818 h 900112"/>
                      <a:gd name="connsiteX2" fmla="*/ 128587 w 1955006"/>
                      <a:gd name="connsiteY2" fmla="*/ 116681 h 900112"/>
                      <a:gd name="connsiteX3" fmla="*/ 185737 w 1955006"/>
                      <a:gd name="connsiteY3" fmla="*/ 164306 h 900112"/>
                      <a:gd name="connsiteX4" fmla="*/ 250031 w 1955006"/>
                      <a:gd name="connsiteY4" fmla="*/ 211931 h 900112"/>
                      <a:gd name="connsiteX5" fmla="*/ 311944 w 1955006"/>
                      <a:gd name="connsiteY5" fmla="*/ 252412 h 900112"/>
                      <a:gd name="connsiteX6" fmla="*/ 383381 w 1955006"/>
                      <a:gd name="connsiteY6" fmla="*/ 292893 h 900112"/>
                      <a:gd name="connsiteX7" fmla="*/ 459581 w 1955006"/>
                      <a:gd name="connsiteY7" fmla="*/ 333375 h 900112"/>
                      <a:gd name="connsiteX8" fmla="*/ 542925 w 1955006"/>
                      <a:gd name="connsiteY8" fmla="*/ 366712 h 900112"/>
                      <a:gd name="connsiteX9" fmla="*/ 657225 w 1955006"/>
                      <a:gd name="connsiteY9" fmla="*/ 407193 h 900112"/>
                      <a:gd name="connsiteX10" fmla="*/ 750094 w 1955006"/>
                      <a:gd name="connsiteY10" fmla="*/ 428625 h 900112"/>
                      <a:gd name="connsiteX11" fmla="*/ 866775 w 1955006"/>
                      <a:gd name="connsiteY11" fmla="*/ 452437 h 900112"/>
                      <a:gd name="connsiteX12" fmla="*/ 981075 w 1955006"/>
                      <a:gd name="connsiteY12" fmla="*/ 476250 h 900112"/>
                      <a:gd name="connsiteX13" fmla="*/ 1090612 w 1955006"/>
                      <a:gd name="connsiteY13" fmla="*/ 495300 h 900112"/>
                      <a:gd name="connsiteX14" fmla="*/ 1190625 w 1955006"/>
                      <a:gd name="connsiteY14" fmla="*/ 511968 h 900112"/>
                      <a:gd name="connsiteX15" fmla="*/ 1302544 w 1955006"/>
                      <a:gd name="connsiteY15" fmla="*/ 540543 h 900112"/>
                      <a:gd name="connsiteX16" fmla="*/ 1400175 w 1955006"/>
                      <a:gd name="connsiteY16" fmla="*/ 564356 h 900112"/>
                      <a:gd name="connsiteX17" fmla="*/ 1485900 w 1955006"/>
                      <a:gd name="connsiteY17" fmla="*/ 595312 h 900112"/>
                      <a:gd name="connsiteX18" fmla="*/ 1581150 w 1955006"/>
                      <a:gd name="connsiteY18" fmla="*/ 638175 h 900112"/>
                      <a:gd name="connsiteX19" fmla="*/ 1704975 w 1955006"/>
                      <a:gd name="connsiteY19" fmla="*/ 702468 h 900112"/>
                      <a:gd name="connsiteX20" fmla="*/ 1802606 w 1955006"/>
                      <a:gd name="connsiteY20" fmla="*/ 773906 h 900112"/>
                      <a:gd name="connsiteX21" fmla="*/ 1876425 w 1955006"/>
                      <a:gd name="connsiteY21" fmla="*/ 828675 h 900112"/>
                      <a:gd name="connsiteX22" fmla="*/ 1955006 w 1955006"/>
                      <a:gd name="connsiteY22" fmla="*/ 900112 h 900112"/>
                      <a:gd name="connsiteX0" fmla="*/ 0 w 1876425"/>
                      <a:gd name="connsiteY0" fmla="*/ 0 h 828675"/>
                      <a:gd name="connsiteX1" fmla="*/ 69056 w 1876425"/>
                      <a:gd name="connsiteY1" fmla="*/ 73818 h 828675"/>
                      <a:gd name="connsiteX2" fmla="*/ 128587 w 1876425"/>
                      <a:gd name="connsiteY2" fmla="*/ 116681 h 828675"/>
                      <a:gd name="connsiteX3" fmla="*/ 185737 w 1876425"/>
                      <a:gd name="connsiteY3" fmla="*/ 164306 h 828675"/>
                      <a:gd name="connsiteX4" fmla="*/ 250031 w 1876425"/>
                      <a:gd name="connsiteY4" fmla="*/ 211931 h 828675"/>
                      <a:gd name="connsiteX5" fmla="*/ 311944 w 1876425"/>
                      <a:gd name="connsiteY5" fmla="*/ 252412 h 828675"/>
                      <a:gd name="connsiteX6" fmla="*/ 383381 w 1876425"/>
                      <a:gd name="connsiteY6" fmla="*/ 292893 h 828675"/>
                      <a:gd name="connsiteX7" fmla="*/ 459581 w 1876425"/>
                      <a:gd name="connsiteY7" fmla="*/ 333375 h 828675"/>
                      <a:gd name="connsiteX8" fmla="*/ 542925 w 1876425"/>
                      <a:gd name="connsiteY8" fmla="*/ 366712 h 828675"/>
                      <a:gd name="connsiteX9" fmla="*/ 657225 w 1876425"/>
                      <a:gd name="connsiteY9" fmla="*/ 407193 h 828675"/>
                      <a:gd name="connsiteX10" fmla="*/ 750094 w 1876425"/>
                      <a:gd name="connsiteY10" fmla="*/ 428625 h 828675"/>
                      <a:gd name="connsiteX11" fmla="*/ 866775 w 1876425"/>
                      <a:gd name="connsiteY11" fmla="*/ 452437 h 828675"/>
                      <a:gd name="connsiteX12" fmla="*/ 981075 w 1876425"/>
                      <a:gd name="connsiteY12" fmla="*/ 476250 h 828675"/>
                      <a:gd name="connsiteX13" fmla="*/ 1090612 w 1876425"/>
                      <a:gd name="connsiteY13" fmla="*/ 495300 h 828675"/>
                      <a:gd name="connsiteX14" fmla="*/ 1190625 w 1876425"/>
                      <a:gd name="connsiteY14" fmla="*/ 511968 h 828675"/>
                      <a:gd name="connsiteX15" fmla="*/ 1302544 w 1876425"/>
                      <a:gd name="connsiteY15" fmla="*/ 540543 h 828675"/>
                      <a:gd name="connsiteX16" fmla="*/ 1400175 w 1876425"/>
                      <a:gd name="connsiteY16" fmla="*/ 564356 h 828675"/>
                      <a:gd name="connsiteX17" fmla="*/ 1485900 w 1876425"/>
                      <a:gd name="connsiteY17" fmla="*/ 595312 h 828675"/>
                      <a:gd name="connsiteX18" fmla="*/ 1581150 w 1876425"/>
                      <a:gd name="connsiteY18" fmla="*/ 638175 h 828675"/>
                      <a:gd name="connsiteX19" fmla="*/ 1704975 w 1876425"/>
                      <a:gd name="connsiteY19" fmla="*/ 702468 h 828675"/>
                      <a:gd name="connsiteX20" fmla="*/ 1802606 w 1876425"/>
                      <a:gd name="connsiteY20" fmla="*/ 773906 h 828675"/>
                      <a:gd name="connsiteX21" fmla="*/ 1876425 w 1876425"/>
                      <a:gd name="connsiteY21" fmla="*/ 828675 h 828675"/>
                      <a:gd name="connsiteX0" fmla="*/ 0 w 1802606"/>
                      <a:gd name="connsiteY0" fmla="*/ 0 h 773906"/>
                      <a:gd name="connsiteX1" fmla="*/ 69056 w 1802606"/>
                      <a:gd name="connsiteY1" fmla="*/ 73818 h 773906"/>
                      <a:gd name="connsiteX2" fmla="*/ 128587 w 1802606"/>
                      <a:gd name="connsiteY2" fmla="*/ 116681 h 773906"/>
                      <a:gd name="connsiteX3" fmla="*/ 185737 w 1802606"/>
                      <a:gd name="connsiteY3" fmla="*/ 164306 h 773906"/>
                      <a:gd name="connsiteX4" fmla="*/ 250031 w 1802606"/>
                      <a:gd name="connsiteY4" fmla="*/ 211931 h 773906"/>
                      <a:gd name="connsiteX5" fmla="*/ 311944 w 1802606"/>
                      <a:gd name="connsiteY5" fmla="*/ 252412 h 773906"/>
                      <a:gd name="connsiteX6" fmla="*/ 383381 w 1802606"/>
                      <a:gd name="connsiteY6" fmla="*/ 292893 h 773906"/>
                      <a:gd name="connsiteX7" fmla="*/ 459581 w 1802606"/>
                      <a:gd name="connsiteY7" fmla="*/ 333375 h 773906"/>
                      <a:gd name="connsiteX8" fmla="*/ 542925 w 1802606"/>
                      <a:gd name="connsiteY8" fmla="*/ 366712 h 773906"/>
                      <a:gd name="connsiteX9" fmla="*/ 657225 w 1802606"/>
                      <a:gd name="connsiteY9" fmla="*/ 407193 h 773906"/>
                      <a:gd name="connsiteX10" fmla="*/ 750094 w 1802606"/>
                      <a:gd name="connsiteY10" fmla="*/ 428625 h 773906"/>
                      <a:gd name="connsiteX11" fmla="*/ 866775 w 1802606"/>
                      <a:gd name="connsiteY11" fmla="*/ 452437 h 773906"/>
                      <a:gd name="connsiteX12" fmla="*/ 981075 w 1802606"/>
                      <a:gd name="connsiteY12" fmla="*/ 476250 h 773906"/>
                      <a:gd name="connsiteX13" fmla="*/ 1090612 w 1802606"/>
                      <a:gd name="connsiteY13" fmla="*/ 495300 h 773906"/>
                      <a:gd name="connsiteX14" fmla="*/ 1190625 w 1802606"/>
                      <a:gd name="connsiteY14" fmla="*/ 511968 h 773906"/>
                      <a:gd name="connsiteX15" fmla="*/ 1302544 w 1802606"/>
                      <a:gd name="connsiteY15" fmla="*/ 540543 h 773906"/>
                      <a:gd name="connsiteX16" fmla="*/ 1400175 w 1802606"/>
                      <a:gd name="connsiteY16" fmla="*/ 564356 h 773906"/>
                      <a:gd name="connsiteX17" fmla="*/ 1485900 w 1802606"/>
                      <a:gd name="connsiteY17" fmla="*/ 595312 h 773906"/>
                      <a:gd name="connsiteX18" fmla="*/ 1581150 w 1802606"/>
                      <a:gd name="connsiteY18" fmla="*/ 638175 h 773906"/>
                      <a:gd name="connsiteX19" fmla="*/ 1704975 w 1802606"/>
                      <a:gd name="connsiteY19" fmla="*/ 702468 h 773906"/>
                      <a:gd name="connsiteX20" fmla="*/ 1802606 w 1802606"/>
                      <a:gd name="connsiteY20" fmla="*/ 773906 h 773906"/>
                      <a:gd name="connsiteX0" fmla="*/ 0 w 1704975"/>
                      <a:gd name="connsiteY0" fmla="*/ 0 h 702468"/>
                      <a:gd name="connsiteX1" fmla="*/ 69056 w 1704975"/>
                      <a:gd name="connsiteY1" fmla="*/ 73818 h 702468"/>
                      <a:gd name="connsiteX2" fmla="*/ 128587 w 1704975"/>
                      <a:gd name="connsiteY2" fmla="*/ 116681 h 702468"/>
                      <a:gd name="connsiteX3" fmla="*/ 185737 w 1704975"/>
                      <a:gd name="connsiteY3" fmla="*/ 164306 h 702468"/>
                      <a:gd name="connsiteX4" fmla="*/ 250031 w 1704975"/>
                      <a:gd name="connsiteY4" fmla="*/ 211931 h 702468"/>
                      <a:gd name="connsiteX5" fmla="*/ 311944 w 1704975"/>
                      <a:gd name="connsiteY5" fmla="*/ 252412 h 702468"/>
                      <a:gd name="connsiteX6" fmla="*/ 383381 w 1704975"/>
                      <a:gd name="connsiteY6" fmla="*/ 292893 h 702468"/>
                      <a:gd name="connsiteX7" fmla="*/ 459581 w 1704975"/>
                      <a:gd name="connsiteY7" fmla="*/ 333375 h 702468"/>
                      <a:gd name="connsiteX8" fmla="*/ 542925 w 1704975"/>
                      <a:gd name="connsiteY8" fmla="*/ 366712 h 702468"/>
                      <a:gd name="connsiteX9" fmla="*/ 657225 w 1704975"/>
                      <a:gd name="connsiteY9" fmla="*/ 407193 h 702468"/>
                      <a:gd name="connsiteX10" fmla="*/ 750094 w 1704975"/>
                      <a:gd name="connsiteY10" fmla="*/ 428625 h 702468"/>
                      <a:gd name="connsiteX11" fmla="*/ 866775 w 1704975"/>
                      <a:gd name="connsiteY11" fmla="*/ 452437 h 702468"/>
                      <a:gd name="connsiteX12" fmla="*/ 981075 w 1704975"/>
                      <a:gd name="connsiteY12" fmla="*/ 476250 h 702468"/>
                      <a:gd name="connsiteX13" fmla="*/ 1090612 w 1704975"/>
                      <a:gd name="connsiteY13" fmla="*/ 495300 h 702468"/>
                      <a:gd name="connsiteX14" fmla="*/ 1190625 w 1704975"/>
                      <a:gd name="connsiteY14" fmla="*/ 511968 h 702468"/>
                      <a:gd name="connsiteX15" fmla="*/ 1302544 w 1704975"/>
                      <a:gd name="connsiteY15" fmla="*/ 540543 h 702468"/>
                      <a:gd name="connsiteX16" fmla="*/ 1400175 w 1704975"/>
                      <a:gd name="connsiteY16" fmla="*/ 564356 h 702468"/>
                      <a:gd name="connsiteX17" fmla="*/ 1485900 w 1704975"/>
                      <a:gd name="connsiteY17" fmla="*/ 595312 h 702468"/>
                      <a:gd name="connsiteX18" fmla="*/ 1581150 w 1704975"/>
                      <a:gd name="connsiteY18" fmla="*/ 638175 h 702468"/>
                      <a:gd name="connsiteX19" fmla="*/ 1704975 w 1704975"/>
                      <a:gd name="connsiteY19" fmla="*/ 702468 h 702468"/>
                      <a:gd name="connsiteX0" fmla="*/ 0 w 1581150"/>
                      <a:gd name="connsiteY0" fmla="*/ 0 h 638175"/>
                      <a:gd name="connsiteX1" fmla="*/ 69056 w 1581150"/>
                      <a:gd name="connsiteY1" fmla="*/ 73818 h 638175"/>
                      <a:gd name="connsiteX2" fmla="*/ 128587 w 1581150"/>
                      <a:gd name="connsiteY2" fmla="*/ 116681 h 638175"/>
                      <a:gd name="connsiteX3" fmla="*/ 185737 w 1581150"/>
                      <a:gd name="connsiteY3" fmla="*/ 164306 h 638175"/>
                      <a:gd name="connsiteX4" fmla="*/ 250031 w 1581150"/>
                      <a:gd name="connsiteY4" fmla="*/ 211931 h 638175"/>
                      <a:gd name="connsiteX5" fmla="*/ 311944 w 1581150"/>
                      <a:gd name="connsiteY5" fmla="*/ 252412 h 638175"/>
                      <a:gd name="connsiteX6" fmla="*/ 383381 w 1581150"/>
                      <a:gd name="connsiteY6" fmla="*/ 292893 h 638175"/>
                      <a:gd name="connsiteX7" fmla="*/ 459581 w 1581150"/>
                      <a:gd name="connsiteY7" fmla="*/ 333375 h 638175"/>
                      <a:gd name="connsiteX8" fmla="*/ 542925 w 1581150"/>
                      <a:gd name="connsiteY8" fmla="*/ 366712 h 638175"/>
                      <a:gd name="connsiteX9" fmla="*/ 657225 w 1581150"/>
                      <a:gd name="connsiteY9" fmla="*/ 407193 h 638175"/>
                      <a:gd name="connsiteX10" fmla="*/ 750094 w 1581150"/>
                      <a:gd name="connsiteY10" fmla="*/ 428625 h 638175"/>
                      <a:gd name="connsiteX11" fmla="*/ 866775 w 1581150"/>
                      <a:gd name="connsiteY11" fmla="*/ 452437 h 638175"/>
                      <a:gd name="connsiteX12" fmla="*/ 981075 w 1581150"/>
                      <a:gd name="connsiteY12" fmla="*/ 476250 h 638175"/>
                      <a:gd name="connsiteX13" fmla="*/ 1090612 w 1581150"/>
                      <a:gd name="connsiteY13" fmla="*/ 495300 h 638175"/>
                      <a:gd name="connsiteX14" fmla="*/ 1190625 w 1581150"/>
                      <a:gd name="connsiteY14" fmla="*/ 511968 h 638175"/>
                      <a:gd name="connsiteX15" fmla="*/ 1302544 w 1581150"/>
                      <a:gd name="connsiteY15" fmla="*/ 540543 h 638175"/>
                      <a:gd name="connsiteX16" fmla="*/ 1400175 w 1581150"/>
                      <a:gd name="connsiteY16" fmla="*/ 564356 h 638175"/>
                      <a:gd name="connsiteX17" fmla="*/ 1485900 w 1581150"/>
                      <a:gd name="connsiteY17" fmla="*/ 595312 h 638175"/>
                      <a:gd name="connsiteX18" fmla="*/ 1581150 w 1581150"/>
                      <a:gd name="connsiteY18" fmla="*/ 638175 h 638175"/>
                      <a:gd name="connsiteX0" fmla="*/ 0 w 1485900"/>
                      <a:gd name="connsiteY0" fmla="*/ 0 h 595312"/>
                      <a:gd name="connsiteX1" fmla="*/ 69056 w 1485900"/>
                      <a:gd name="connsiteY1" fmla="*/ 73818 h 595312"/>
                      <a:gd name="connsiteX2" fmla="*/ 128587 w 1485900"/>
                      <a:gd name="connsiteY2" fmla="*/ 116681 h 595312"/>
                      <a:gd name="connsiteX3" fmla="*/ 185737 w 1485900"/>
                      <a:gd name="connsiteY3" fmla="*/ 164306 h 595312"/>
                      <a:gd name="connsiteX4" fmla="*/ 250031 w 1485900"/>
                      <a:gd name="connsiteY4" fmla="*/ 211931 h 595312"/>
                      <a:gd name="connsiteX5" fmla="*/ 311944 w 1485900"/>
                      <a:gd name="connsiteY5" fmla="*/ 252412 h 595312"/>
                      <a:gd name="connsiteX6" fmla="*/ 383381 w 1485900"/>
                      <a:gd name="connsiteY6" fmla="*/ 292893 h 595312"/>
                      <a:gd name="connsiteX7" fmla="*/ 459581 w 1485900"/>
                      <a:gd name="connsiteY7" fmla="*/ 333375 h 595312"/>
                      <a:gd name="connsiteX8" fmla="*/ 542925 w 1485900"/>
                      <a:gd name="connsiteY8" fmla="*/ 366712 h 595312"/>
                      <a:gd name="connsiteX9" fmla="*/ 657225 w 1485900"/>
                      <a:gd name="connsiteY9" fmla="*/ 407193 h 595312"/>
                      <a:gd name="connsiteX10" fmla="*/ 750094 w 1485900"/>
                      <a:gd name="connsiteY10" fmla="*/ 428625 h 595312"/>
                      <a:gd name="connsiteX11" fmla="*/ 866775 w 1485900"/>
                      <a:gd name="connsiteY11" fmla="*/ 452437 h 595312"/>
                      <a:gd name="connsiteX12" fmla="*/ 981075 w 1485900"/>
                      <a:gd name="connsiteY12" fmla="*/ 476250 h 595312"/>
                      <a:gd name="connsiteX13" fmla="*/ 1090612 w 1485900"/>
                      <a:gd name="connsiteY13" fmla="*/ 495300 h 595312"/>
                      <a:gd name="connsiteX14" fmla="*/ 1190625 w 1485900"/>
                      <a:gd name="connsiteY14" fmla="*/ 511968 h 595312"/>
                      <a:gd name="connsiteX15" fmla="*/ 1302544 w 1485900"/>
                      <a:gd name="connsiteY15" fmla="*/ 540543 h 595312"/>
                      <a:gd name="connsiteX16" fmla="*/ 1400175 w 1485900"/>
                      <a:gd name="connsiteY16" fmla="*/ 564356 h 595312"/>
                      <a:gd name="connsiteX17" fmla="*/ 1485900 w 1485900"/>
                      <a:gd name="connsiteY17" fmla="*/ 595312 h 595312"/>
                      <a:gd name="connsiteX0" fmla="*/ 0 w 1400175"/>
                      <a:gd name="connsiteY0" fmla="*/ 0 h 564356"/>
                      <a:gd name="connsiteX1" fmla="*/ 69056 w 1400175"/>
                      <a:gd name="connsiteY1" fmla="*/ 73818 h 564356"/>
                      <a:gd name="connsiteX2" fmla="*/ 128587 w 1400175"/>
                      <a:gd name="connsiteY2" fmla="*/ 116681 h 564356"/>
                      <a:gd name="connsiteX3" fmla="*/ 185737 w 1400175"/>
                      <a:gd name="connsiteY3" fmla="*/ 164306 h 564356"/>
                      <a:gd name="connsiteX4" fmla="*/ 250031 w 1400175"/>
                      <a:gd name="connsiteY4" fmla="*/ 211931 h 564356"/>
                      <a:gd name="connsiteX5" fmla="*/ 311944 w 1400175"/>
                      <a:gd name="connsiteY5" fmla="*/ 252412 h 564356"/>
                      <a:gd name="connsiteX6" fmla="*/ 383381 w 1400175"/>
                      <a:gd name="connsiteY6" fmla="*/ 292893 h 564356"/>
                      <a:gd name="connsiteX7" fmla="*/ 459581 w 1400175"/>
                      <a:gd name="connsiteY7" fmla="*/ 333375 h 564356"/>
                      <a:gd name="connsiteX8" fmla="*/ 542925 w 1400175"/>
                      <a:gd name="connsiteY8" fmla="*/ 366712 h 564356"/>
                      <a:gd name="connsiteX9" fmla="*/ 657225 w 1400175"/>
                      <a:gd name="connsiteY9" fmla="*/ 407193 h 564356"/>
                      <a:gd name="connsiteX10" fmla="*/ 750094 w 1400175"/>
                      <a:gd name="connsiteY10" fmla="*/ 428625 h 564356"/>
                      <a:gd name="connsiteX11" fmla="*/ 866775 w 1400175"/>
                      <a:gd name="connsiteY11" fmla="*/ 452437 h 564356"/>
                      <a:gd name="connsiteX12" fmla="*/ 981075 w 1400175"/>
                      <a:gd name="connsiteY12" fmla="*/ 476250 h 564356"/>
                      <a:gd name="connsiteX13" fmla="*/ 1090612 w 1400175"/>
                      <a:gd name="connsiteY13" fmla="*/ 495300 h 564356"/>
                      <a:gd name="connsiteX14" fmla="*/ 1190625 w 1400175"/>
                      <a:gd name="connsiteY14" fmla="*/ 511968 h 564356"/>
                      <a:gd name="connsiteX15" fmla="*/ 1302544 w 1400175"/>
                      <a:gd name="connsiteY15" fmla="*/ 540543 h 564356"/>
                      <a:gd name="connsiteX16" fmla="*/ 1400175 w 1400175"/>
                      <a:gd name="connsiteY16" fmla="*/ 564356 h 564356"/>
                      <a:gd name="connsiteX0" fmla="*/ 0 w 1302544"/>
                      <a:gd name="connsiteY0" fmla="*/ 0 h 540543"/>
                      <a:gd name="connsiteX1" fmla="*/ 69056 w 1302544"/>
                      <a:gd name="connsiteY1" fmla="*/ 73818 h 540543"/>
                      <a:gd name="connsiteX2" fmla="*/ 128587 w 1302544"/>
                      <a:gd name="connsiteY2" fmla="*/ 116681 h 540543"/>
                      <a:gd name="connsiteX3" fmla="*/ 185737 w 1302544"/>
                      <a:gd name="connsiteY3" fmla="*/ 164306 h 540543"/>
                      <a:gd name="connsiteX4" fmla="*/ 250031 w 1302544"/>
                      <a:gd name="connsiteY4" fmla="*/ 211931 h 540543"/>
                      <a:gd name="connsiteX5" fmla="*/ 311944 w 1302544"/>
                      <a:gd name="connsiteY5" fmla="*/ 252412 h 540543"/>
                      <a:gd name="connsiteX6" fmla="*/ 383381 w 1302544"/>
                      <a:gd name="connsiteY6" fmla="*/ 292893 h 540543"/>
                      <a:gd name="connsiteX7" fmla="*/ 459581 w 1302544"/>
                      <a:gd name="connsiteY7" fmla="*/ 333375 h 540543"/>
                      <a:gd name="connsiteX8" fmla="*/ 542925 w 1302544"/>
                      <a:gd name="connsiteY8" fmla="*/ 366712 h 540543"/>
                      <a:gd name="connsiteX9" fmla="*/ 657225 w 1302544"/>
                      <a:gd name="connsiteY9" fmla="*/ 407193 h 540543"/>
                      <a:gd name="connsiteX10" fmla="*/ 750094 w 1302544"/>
                      <a:gd name="connsiteY10" fmla="*/ 428625 h 540543"/>
                      <a:gd name="connsiteX11" fmla="*/ 866775 w 1302544"/>
                      <a:gd name="connsiteY11" fmla="*/ 452437 h 540543"/>
                      <a:gd name="connsiteX12" fmla="*/ 981075 w 1302544"/>
                      <a:gd name="connsiteY12" fmla="*/ 476250 h 540543"/>
                      <a:gd name="connsiteX13" fmla="*/ 1090612 w 1302544"/>
                      <a:gd name="connsiteY13" fmla="*/ 495300 h 540543"/>
                      <a:gd name="connsiteX14" fmla="*/ 1190625 w 1302544"/>
                      <a:gd name="connsiteY14" fmla="*/ 511968 h 540543"/>
                      <a:gd name="connsiteX15" fmla="*/ 1302544 w 1302544"/>
                      <a:gd name="connsiteY15" fmla="*/ 540543 h 540543"/>
                      <a:gd name="connsiteX0" fmla="*/ 0 w 1190625"/>
                      <a:gd name="connsiteY0" fmla="*/ 0 h 511968"/>
                      <a:gd name="connsiteX1" fmla="*/ 69056 w 1190625"/>
                      <a:gd name="connsiteY1" fmla="*/ 73818 h 511968"/>
                      <a:gd name="connsiteX2" fmla="*/ 128587 w 1190625"/>
                      <a:gd name="connsiteY2" fmla="*/ 116681 h 511968"/>
                      <a:gd name="connsiteX3" fmla="*/ 185737 w 1190625"/>
                      <a:gd name="connsiteY3" fmla="*/ 164306 h 511968"/>
                      <a:gd name="connsiteX4" fmla="*/ 250031 w 1190625"/>
                      <a:gd name="connsiteY4" fmla="*/ 211931 h 511968"/>
                      <a:gd name="connsiteX5" fmla="*/ 311944 w 1190625"/>
                      <a:gd name="connsiteY5" fmla="*/ 252412 h 511968"/>
                      <a:gd name="connsiteX6" fmla="*/ 383381 w 1190625"/>
                      <a:gd name="connsiteY6" fmla="*/ 292893 h 511968"/>
                      <a:gd name="connsiteX7" fmla="*/ 459581 w 1190625"/>
                      <a:gd name="connsiteY7" fmla="*/ 333375 h 511968"/>
                      <a:gd name="connsiteX8" fmla="*/ 542925 w 1190625"/>
                      <a:gd name="connsiteY8" fmla="*/ 366712 h 511968"/>
                      <a:gd name="connsiteX9" fmla="*/ 657225 w 1190625"/>
                      <a:gd name="connsiteY9" fmla="*/ 407193 h 511968"/>
                      <a:gd name="connsiteX10" fmla="*/ 750094 w 1190625"/>
                      <a:gd name="connsiteY10" fmla="*/ 428625 h 511968"/>
                      <a:gd name="connsiteX11" fmla="*/ 866775 w 1190625"/>
                      <a:gd name="connsiteY11" fmla="*/ 452437 h 511968"/>
                      <a:gd name="connsiteX12" fmla="*/ 981075 w 1190625"/>
                      <a:gd name="connsiteY12" fmla="*/ 476250 h 511968"/>
                      <a:gd name="connsiteX13" fmla="*/ 1090612 w 1190625"/>
                      <a:gd name="connsiteY13" fmla="*/ 495300 h 511968"/>
                      <a:gd name="connsiteX14" fmla="*/ 1190625 w 1190625"/>
                      <a:gd name="connsiteY14" fmla="*/ 511968 h 511968"/>
                      <a:gd name="connsiteX0" fmla="*/ 0 w 1121569"/>
                      <a:gd name="connsiteY0" fmla="*/ 0 h 438150"/>
                      <a:gd name="connsiteX1" fmla="*/ 59531 w 1121569"/>
                      <a:gd name="connsiteY1" fmla="*/ 42863 h 438150"/>
                      <a:gd name="connsiteX2" fmla="*/ 116681 w 1121569"/>
                      <a:gd name="connsiteY2" fmla="*/ 90488 h 438150"/>
                      <a:gd name="connsiteX3" fmla="*/ 180975 w 1121569"/>
                      <a:gd name="connsiteY3" fmla="*/ 138113 h 438150"/>
                      <a:gd name="connsiteX4" fmla="*/ 242888 w 1121569"/>
                      <a:gd name="connsiteY4" fmla="*/ 178594 h 438150"/>
                      <a:gd name="connsiteX5" fmla="*/ 314325 w 1121569"/>
                      <a:gd name="connsiteY5" fmla="*/ 219075 h 438150"/>
                      <a:gd name="connsiteX6" fmla="*/ 390525 w 1121569"/>
                      <a:gd name="connsiteY6" fmla="*/ 259557 h 438150"/>
                      <a:gd name="connsiteX7" fmla="*/ 473869 w 1121569"/>
                      <a:gd name="connsiteY7" fmla="*/ 292894 h 438150"/>
                      <a:gd name="connsiteX8" fmla="*/ 588169 w 1121569"/>
                      <a:gd name="connsiteY8" fmla="*/ 333375 h 438150"/>
                      <a:gd name="connsiteX9" fmla="*/ 681038 w 1121569"/>
                      <a:gd name="connsiteY9" fmla="*/ 354807 h 438150"/>
                      <a:gd name="connsiteX10" fmla="*/ 797719 w 1121569"/>
                      <a:gd name="connsiteY10" fmla="*/ 378619 h 438150"/>
                      <a:gd name="connsiteX11" fmla="*/ 912019 w 1121569"/>
                      <a:gd name="connsiteY11" fmla="*/ 402432 h 438150"/>
                      <a:gd name="connsiteX12" fmla="*/ 1021556 w 1121569"/>
                      <a:gd name="connsiteY12" fmla="*/ 421482 h 438150"/>
                      <a:gd name="connsiteX13" fmla="*/ 1121569 w 1121569"/>
                      <a:gd name="connsiteY13" fmla="*/ 438150 h 438150"/>
                      <a:gd name="connsiteX0" fmla="*/ 0 w 1062038"/>
                      <a:gd name="connsiteY0" fmla="*/ 0 h 395287"/>
                      <a:gd name="connsiteX1" fmla="*/ 57150 w 1062038"/>
                      <a:gd name="connsiteY1" fmla="*/ 47625 h 395287"/>
                      <a:gd name="connsiteX2" fmla="*/ 121444 w 1062038"/>
                      <a:gd name="connsiteY2" fmla="*/ 95250 h 395287"/>
                      <a:gd name="connsiteX3" fmla="*/ 183357 w 1062038"/>
                      <a:gd name="connsiteY3" fmla="*/ 135731 h 395287"/>
                      <a:gd name="connsiteX4" fmla="*/ 254794 w 1062038"/>
                      <a:gd name="connsiteY4" fmla="*/ 176212 h 395287"/>
                      <a:gd name="connsiteX5" fmla="*/ 330994 w 1062038"/>
                      <a:gd name="connsiteY5" fmla="*/ 216694 h 395287"/>
                      <a:gd name="connsiteX6" fmla="*/ 414338 w 1062038"/>
                      <a:gd name="connsiteY6" fmla="*/ 250031 h 395287"/>
                      <a:gd name="connsiteX7" fmla="*/ 528638 w 1062038"/>
                      <a:gd name="connsiteY7" fmla="*/ 290512 h 395287"/>
                      <a:gd name="connsiteX8" fmla="*/ 621507 w 1062038"/>
                      <a:gd name="connsiteY8" fmla="*/ 311944 h 395287"/>
                      <a:gd name="connsiteX9" fmla="*/ 738188 w 1062038"/>
                      <a:gd name="connsiteY9" fmla="*/ 335756 h 395287"/>
                      <a:gd name="connsiteX10" fmla="*/ 852488 w 1062038"/>
                      <a:gd name="connsiteY10" fmla="*/ 359569 h 395287"/>
                      <a:gd name="connsiteX11" fmla="*/ 962025 w 1062038"/>
                      <a:gd name="connsiteY11" fmla="*/ 378619 h 395287"/>
                      <a:gd name="connsiteX12" fmla="*/ 1062038 w 1062038"/>
                      <a:gd name="connsiteY12" fmla="*/ 395287 h 39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2038" h="395287">
                        <a:moveTo>
                          <a:pt x="0" y="0"/>
                        </a:moveTo>
                        <a:lnTo>
                          <a:pt x="57150" y="47625"/>
                        </a:lnTo>
                        <a:lnTo>
                          <a:pt x="121444" y="95250"/>
                        </a:lnTo>
                        <a:lnTo>
                          <a:pt x="183357" y="135731"/>
                        </a:lnTo>
                        <a:lnTo>
                          <a:pt x="254794" y="176212"/>
                        </a:lnTo>
                        <a:lnTo>
                          <a:pt x="330994" y="216694"/>
                        </a:lnTo>
                        <a:lnTo>
                          <a:pt x="414338" y="250031"/>
                        </a:lnTo>
                        <a:lnTo>
                          <a:pt x="528638" y="290512"/>
                        </a:lnTo>
                        <a:lnTo>
                          <a:pt x="621507" y="311944"/>
                        </a:lnTo>
                        <a:lnTo>
                          <a:pt x="738188" y="335756"/>
                        </a:lnTo>
                        <a:lnTo>
                          <a:pt x="852488" y="359569"/>
                        </a:lnTo>
                        <a:lnTo>
                          <a:pt x="962025" y="378619"/>
                        </a:lnTo>
                        <a:lnTo>
                          <a:pt x="1062038" y="395287"/>
                        </a:lnTo>
                      </a:path>
                    </a:pathLst>
                  </a:custGeom>
                  <a:ln w="28575">
                    <a:solidFill>
                      <a:srgbClr val="FFCC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8" name="Straight Connector 27"/>
                  <p:cNvCxnSpPr/>
                  <p:nvPr/>
                </p:nvCxnSpPr>
                <p:spPr>
                  <a:xfrm flipH="1" flipV="1">
                    <a:off x="2984134" y="4055319"/>
                    <a:ext cx="3174" cy="409430"/>
                  </a:xfrm>
                  <a:prstGeom prst="line">
                    <a:avLst/>
                  </a:prstGeom>
                  <a:ln w="28575">
                    <a:solidFill>
                      <a:srgbClr val="FFCC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5400000" flipH="1" flipV="1">
                    <a:off x="3882367" y="4309229"/>
                    <a:ext cx="279301" cy="0"/>
                  </a:xfrm>
                  <a:prstGeom prst="line">
                    <a:avLst/>
                  </a:prstGeom>
                  <a:ln w="28575">
                    <a:solidFill>
                      <a:srgbClr val="FFCC00"/>
                    </a:solidFill>
                  </a:ln>
                </p:spPr>
                <p:style>
                  <a:lnRef idx="2">
                    <a:schemeClr val="accent1"/>
                  </a:lnRef>
                  <a:fillRef idx="0">
                    <a:schemeClr val="accent1"/>
                  </a:fillRef>
                  <a:effectRef idx="1">
                    <a:schemeClr val="accent1"/>
                  </a:effectRef>
                  <a:fontRef idx="minor">
                    <a:schemeClr val="tx1"/>
                  </a:fontRef>
                </p:style>
              </p:cxnSp>
            </p:grpSp>
          </p:grpSp>
          <p:grpSp>
            <p:nvGrpSpPr>
              <p:cNvPr id="18453" name="Group 26"/>
              <p:cNvGrpSpPr>
                <a:grpSpLocks/>
              </p:cNvGrpSpPr>
              <p:nvPr/>
            </p:nvGrpSpPr>
            <p:grpSpPr bwMode="auto">
              <a:xfrm>
                <a:off x="5784697" y="3953541"/>
                <a:ext cx="2517399" cy="1780758"/>
                <a:chOff x="5784697" y="3953541"/>
                <a:chExt cx="2517399" cy="1780758"/>
              </a:xfrm>
            </p:grpSpPr>
            <p:sp>
              <p:nvSpPr>
                <p:cNvPr id="22" name="Freeform 21"/>
                <p:cNvSpPr/>
                <p:nvPr/>
              </p:nvSpPr>
              <p:spPr>
                <a:xfrm>
                  <a:off x="5785150" y="3953755"/>
                  <a:ext cx="2516946" cy="1780544"/>
                </a:xfrm>
                <a:custGeom>
                  <a:avLst/>
                  <a:gdLst>
                    <a:gd name="connsiteX0" fmla="*/ 0 w 2516981"/>
                    <a:gd name="connsiteY0" fmla="*/ 0 h 1781175"/>
                    <a:gd name="connsiteX1" fmla="*/ 69056 w 2516981"/>
                    <a:gd name="connsiteY1" fmla="*/ 73818 h 1781175"/>
                    <a:gd name="connsiteX2" fmla="*/ 128587 w 2516981"/>
                    <a:gd name="connsiteY2" fmla="*/ 116681 h 1781175"/>
                    <a:gd name="connsiteX3" fmla="*/ 185737 w 2516981"/>
                    <a:gd name="connsiteY3" fmla="*/ 164306 h 1781175"/>
                    <a:gd name="connsiteX4" fmla="*/ 250031 w 2516981"/>
                    <a:gd name="connsiteY4" fmla="*/ 211931 h 1781175"/>
                    <a:gd name="connsiteX5" fmla="*/ 311944 w 2516981"/>
                    <a:gd name="connsiteY5" fmla="*/ 252412 h 1781175"/>
                    <a:gd name="connsiteX6" fmla="*/ 383381 w 2516981"/>
                    <a:gd name="connsiteY6" fmla="*/ 292893 h 1781175"/>
                    <a:gd name="connsiteX7" fmla="*/ 459581 w 2516981"/>
                    <a:gd name="connsiteY7" fmla="*/ 333375 h 1781175"/>
                    <a:gd name="connsiteX8" fmla="*/ 542925 w 2516981"/>
                    <a:gd name="connsiteY8" fmla="*/ 366712 h 1781175"/>
                    <a:gd name="connsiteX9" fmla="*/ 657225 w 2516981"/>
                    <a:gd name="connsiteY9" fmla="*/ 407193 h 1781175"/>
                    <a:gd name="connsiteX10" fmla="*/ 750094 w 2516981"/>
                    <a:gd name="connsiteY10" fmla="*/ 428625 h 1781175"/>
                    <a:gd name="connsiteX11" fmla="*/ 866775 w 2516981"/>
                    <a:gd name="connsiteY11" fmla="*/ 452437 h 1781175"/>
                    <a:gd name="connsiteX12" fmla="*/ 981075 w 2516981"/>
                    <a:gd name="connsiteY12" fmla="*/ 476250 h 1781175"/>
                    <a:gd name="connsiteX13" fmla="*/ 1090612 w 2516981"/>
                    <a:gd name="connsiteY13" fmla="*/ 495300 h 1781175"/>
                    <a:gd name="connsiteX14" fmla="*/ 1190625 w 2516981"/>
                    <a:gd name="connsiteY14" fmla="*/ 511968 h 1781175"/>
                    <a:gd name="connsiteX15" fmla="*/ 1302544 w 2516981"/>
                    <a:gd name="connsiteY15" fmla="*/ 540543 h 1781175"/>
                    <a:gd name="connsiteX16" fmla="*/ 1400175 w 2516981"/>
                    <a:gd name="connsiteY16" fmla="*/ 564356 h 1781175"/>
                    <a:gd name="connsiteX17" fmla="*/ 1485900 w 2516981"/>
                    <a:gd name="connsiteY17" fmla="*/ 595312 h 1781175"/>
                    <a:gd name="connsiteX18" fmla="*/ 1581150 w 2516981"/>
                    <a:gd name="connsiteY18" fmla="*/ 638175 h 1781175"/>
                    <a:gd name="connsiteX19" fmla="*/ 1704975 w 2516981"/>
                    <a:gd name="connsiteY19" fmla="*/ 702468 h 1781175"/>
                    <a:gd name="connsiteX20" fmla="*/ 1802606 w 2516981"/>
                    <a:gd name="connsiteY20" fmla="*/ 773906 h 1781175"/>
                    <a:gd name="connsiteX21" fmla="*/ 1876425 w 2516981"/>
                    <a:gd name="connsiteY21" fmla="*/ 828675 h 1781175"/>
                    <a:gd name="connsiteX22" fmla="*/ 1955006 w 2516981"/>
                    <a:gd name="connsiteY22" fmla="*/ 900112 h 1781175"/>
                    <a:gd name="connsiteX23" fmla="*/ 2033587 w 2516981"/>
                    <a:gd name="connsiteY23" fmla="*/ 988218 h 1781175"/>
                    <a:gd name="connsiteX24" fmla="*/ 2107406 w 2516981"/>
                    <a:gd name="connsiteY24" fmla="*/ 1069181 h 1781175"/>
                    <a:gd name="connsiteX25" fmla="*/ 2181225 w 2516981"/>
                    <a:gd name="connsiteY25" fmla="*/ 1162050 h 1781175"/>
                    <a:gd name="connsiteX26" fmla="*/ 2312194 w 2516981"/>
                    <a:gd name="connsiteY26" fmla="*/ 1364456 h 1781175"/>
                    <a:gd name="connsiteX27" fmla="*/ 2416969 w 2516981"/>
                    <a:gd name="connsiteY27" fmla="*/ 1562100 h 1781175"/>
                    <a:gd name="connsiteX28" fmla="*/ 2516981 w 2516981"/>
                    <a:gd name="connsiteY28" fmla="*/ 1781175 h 178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16981" h="1781175">
                      <a:moveTo>
                        <a:pt x="0" y="0"/>
                      </a:moveTo>
                      <a:lnTo>
                        <a:pt x="69056" y="73818"/>
                      </a:lnTo>
                      <a:lnTo>
                        <a:pt x="128587" y="116681"/>
                      </a:lnTo>
                      <a:lnTo>
                        <a:pt x="185737" y="164306"/>
                      </a:lnTo>
                      <a:lnTo>
                        <a:pt x="250031" y="211931"/>
                      </a:lnTo>
                      <a:lnTo>
                        <a:pt x="311944" y="252412"/>
                      </a:lnTo>
                      <a:lnTo>
                        <a:pt x="383381" y="292893"/>
                      </a:lnTo>
                      <a:lnTo>
                        <a:pt x="459581" y="333375"/>
                      </a:lnTo>
                      <a:lnTo>
                        <a:pt x="542925" y="366712"/>
                      </a:lnTo>
                      <a:lnTo>
                        <a:pt x="657225" y="407193"/>
                      </a:lnTo>
                      <a:lnTo>
                        <a:pt x="750094" y="428625"/>
                      </a:lnTo>
                      <a:lnTo>
                        <a:pt x="866775" y="452437"/>
                      </a:lnTo>
                      <a:lnTo>
                        <a:pt x="981075" y="476250"/>
                      </a:lnTo>
                      <a:lnTo>
                        <a:pt x="1090612" y="495300"/>
                      </a:lnTo>
                      <a:lnTo>
                        <a:pt x="1190625" y="511968"/>
                      </a:lnTo>
                      <a:lnTo>
                        <a:pt x="1302544" y="540543"/>
                      </a:lnTo>
                      <a:lnTo>
                        <a:pt x="1400175" y="564356"/>
                      </a:lnTo>
                      <a:lnTo>
                        <a:pt x="1485900" y="595312"/>
                      </a:lnTo>
                      <a:lnTo>
                        <a:pt x="1581150" y="638175"/>
                      </a:lnTo>
                      <a:lnTo>
                        <a:pt x="1704975" y="702468"/>
                      </a:lnTo>
                      <a:lnTo>
                        <a:pt x="1802606" y="773906"/>
                      </a:lnTo>
                      <a:lnTo>
                        <a:pt x="1876425" y="828675"/>
                      </a:lnTo>
                      <a:lnTo>
                        <a:pt x="1955006" y="900112"/>
                      </a:lnTo>
                      <a:lnTo>
                        <a:pt x="2033587" y="988218"/>
                      </a:lnTo>
                      <a:lnTo>
                        <a:pt x="2107406" y="1069181"/>
                      </a:lnTo>
                      <a:lnTo>
                        <a:pt x="2181225" y="1162050"/>
                      </a:lnTo>
                      <a:lnTo>
                        <a:pt x="2312194" y="1364456"/>
                      </a:lnTo>
                      <a:lnTo>
                        <a:pt x="2416969" y="1562100"/>
                      </a:lnTo>
                      <a:lnTo>
                        <a:pt x="2516981" y="1781175"/>
                      </a:lnTo>
                    </a:path>
                  </a:pathLst>
                </a:custGeom>
                <a:ln w="28575">
                  <a:solidFill>
                    <a:srgbClr val="FF66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3" name="Straight Connector 22"/>
                <p:cNvCxnSpPr/>
                <p:nvPr/>
              </p:nvCxnSpPr>
              <p:spPr>
                <a:xfrm flipH="1" flipV="1">
                  <a:off x="5801020" y="3958515"/>
                  <a:ext cx="7934" cy="983901"/>
                </a:xfrm>
                <a:prstGeom prst="line">
                  <a:avLst/>
                </a:prstGeom>
                <a:ln w="28575">
                  <a:solidFill>
                    <a:srgbClr val="FF6600"/>
                  </a:solidFill>
                </a:ln>
              </p:spPr>
              <p:style>
                <a:lnRef idx="2">
                  <a:schemeClr val="accent1"/>
                </a:lnRef>
                <a:fillRef idx="0">
                  <a:schemeClr val="accent1"/>
                </a:fillRef>
                <a:effectRef idx="1">
                  <a:schemeClr val="accent1"/>
                </a:effectRef>
                <a:fontRef idx="minor">
                  <a:schemeClr val="tx1"/>
                </a:fontRef>
              </p:style>
            </p:cxnSp>
          </p:grpSp>
        </p:grpSp>
        <p:sp>
          <p:nvSpPr>
            <p:cNvPr id="18448" name="TextBox 36"/>
            <p:cNvSpPr txBox="1">
              <a:spLocks noChangeArrowheads="1"/>
            </p:cNvSpPr>
            <p:nvPr/>
          </p:nvSpPr>
          <p:spPr bwMode="auto">
            <a:xfrm>
              <a:off x="819496" y="3691538"/>
              <a:ext cx="2187245" cy="5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400" b="1">
                  <a:solidFill>
                    <a:srgbClr val="008000"/>
                  </a:solidFill>
                </a:rPr>
                <a:t>Distress Repair</a:t>
              </a:r>
            </a:p>
            <a:p>
              <a:pPr algn="r" eaLnBrk="1" hangingPunct="1"/>
              <a:r>
                <a:rPr lang="en-US" sz="1400" b="1">
                  <a:solidFill>
                    <a:srgbClr val="008000"/>
                  </a:solidFill>
                </a:rPr>
                <a:t>$10,000 / mile</a:t>
              </a:r>
            </a:p>
          </p:txBody>
        </p:sp>
        <p:sp>
          <p:nvSpPr>
            <p:cNvPr id="18449" name="TextBox 37"/>
            <p:cNvSpPr txBox="1">
              <a:spLocks noChangeArrowheads="1"/>
            </p:cNvSpPr>
            <p:nvPr/>
          </p:nvSpPr>
          <p:spPr bwMode="auto">
            <a:xfrm>
              <a:off x="5814378" y="3868524"/>
              <a:ext cx="2187245" cy="5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400" b="1">
                  <a:solidFill>
                    <a:srgbClr val="FF6600"/>
                  </a:solidFill>
                </a:rPr>
                <a:t>Minor Rehabilitation</a:t>
              </a:r>
            </a:p>
            <a:p>
              <a:pPr algn="r" eaLnBrk="1" hangingPunct="1"/>
              <a:r>
                <a:rPr lang="en-US" sz="1400" b="1">
                  <a:solidFill>
                    <a:srgbClr val="FF6600"/>
                  </a:solidFill>
                </a:rPr>
                <a:t>$250,000 / mile</a:t>
              </a:r>
            </a:p>
          </p:txBody>
        </p:sp>
        <p:sp>
          <p:nvSpPr>
            <p:cNvPr id="18450" name="TextBox 38"/>
            <p:cNvSpPr txBox="1">
              <a:spLocks noChangeArrowheads="1"/>
            </p:cNvSpPr>
            <p:nvPr/>
          </p:nvSpPr>
          <p:spPr bwMode="auto">
            <a:xfrm>
              <a:off x="2938289" y="3690323"/>
              <a:ext cx="1927207" cy="52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solidFill>
                    <a:srgbClr val="FFCC00"/>
                  </a:solidFill>
                </a:rPr>
                <a:t>Surface Treatment</a:t>
              </a:r>
            </a:p>
            <a:p>
              <a:pPr eaLnBrk="1" hangingPunct="1"/>
              <a:r>
                <a:rPr lang="en-US" sz="1400" b="1">
                  <a:solidFill>
                    <a:srgbClr val="FFCC00"/>
                  </a:solidFill>
                </a:rPr>
                <a:t>$50,000 / mile</a:t>
              </a:r>
            </a:p>
          </p:txBody>
        </p:sp>
        <p:sp>
          <p:nvSpPr>
            <p:cNvPr id="18451" name="TextBox 39"/>
            <p:cNvSpPr txBox="1">
              <a:spLocks noChangeArrowheads="1"/>
            </p:cNvSpPr>
            <p:nvPr/>
          </p:nvSpPr>
          <p:spPr bwMode="auto">
            <a:xfrm>
              <a:off x="4059750" y="3886822"/>
              <a:ext cx="1731690" cy="5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sz="1400" b="1">
                  <a:solidFill>
                    <a:srgbClr val="FFCC00"/>
                  </a:solidFill>
                </a:rPr>
                <a:t>Surface Treatment                                                                                                                                                                                                                                                                                                                                                                                                                                                                                                                                                                                                                          </a:t>
              </a:r>
            </a:p>
            <a:p>
              <a:pPr algn="r" eaLnBrk="1" hangingPunct="1"/>
              <a:r>
                <a:rPr lang="en-US" sz="1400" b="1">
                  <a:solidFill>
                    <a:srgbClr val="FFCC00"/>
                  </a:solidFill>
                </a:rPr>
                <a:t>$50,000 / mile</a:t>
              </a:r>
            </a:p>
          </p:txBody>
        </p:sp>
      </p:grpSp>
      <p:sp>
        <p:nvSpPr>
          <p:cNvPr id="18440" name="TextBox 40"/>
          <p:cNvSpPr txBox="1">
            <a:spLocks noChangeArrowheads="1"/>
          </p:cNvSpPr>
          <p:nvPr/>
        </p:nvSpPr>
        <p:spPr bwMode="auto">
          <a:xfrm>
            <a:off x="3472973" y="6262689"/>
            <a:ext cx="591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i="1" dirty="0"/>
              <a:t>* Representative costs in initial year USD; no inflation or discounting</a:t>
            </a:r>
          </a:p>
        </p:txBody>
      </p:sp>
      <p:sp>
        <p:nvSpPr>
          <p:cNvPr id="33" name="TextBox 32"/>
          <p:cNvSpPr txBox="1"/>
          <p:nvPr/>
        </p:nvSpPr>
        <p:spPr>
          <a:xfrm>
            <a:off x="1524000" y="1614489"/>
            <a:ext cx="1119188" cy="708025"/>
          </a:xfrm>
          <a:prstGeom prst="rect">
            <a:avLst/>
          </a:prstGeom>
          <a:noFill/>
        </p:spPr>
        <p:txBody>
          <a:bodyPr>
            <a:spAutoFit/>
          </a:bodyPr>
          <a:lstStyle/>
          <a:p>
            <a:pPr algn="ctr">
              <a:defRPr/>
            </a:pPr>
            <a:r>
              <a:rPr lang="en-US" sz="2000" b="1" dirty="0">
                <a:solidFill>
                  <a:schemeClr val="tx2">
                    <a:lumMod val="50000"/>
                    <a:lumOff val="50000"/>
                  </a:schemeClr>
                </a:solidFill>
                <a:ea typeface="ＭＳ Ｐゴシック"/>
                <a:cs typeface="ＭＳ Ｐゴシック"/>
              </a:rPr>
              <a:t>“Worst-First”</a:t>
            </a:r>
          </a:p>
        </p:txBody>
      </p:sp>
      <p:sp>
        <p:nvSpPr>
          <p:cNvPr id="34" name="TextBox 33"/>
          <p:cNvSpPr txBox="1"/>
          <p:nvPr/>
        </p:nvSpPr>
        <p:spPr>
          <a:xfrm>
            <a:off x="1477962" y="4097339"/>
            <a:ext cx="1208088" cy="708025"/>
          </a:xfrm>
          <a:prstGeom prst="rect">
            <a:avLst/>
          </a:prstGeom>
          <a:noFill/>
        </p:spPr>
        <p:txBody>
          <a:bodyPr>
            <a:spAutoFit/>
          </a:bodyPr>
          <a:lstStyle/>
          <a:p>
            <a:pPr algn="ctr">
              <a:defRPr/>
            </a:pPr>
            <a:r>
              <a:rPr lang="en-US" sz="2000" b="1" dirty="0">
                <a:solidFill>
                  <a:schemeClr val="tx2">
                    <a:lumMod val="50000"/>
                    <a:lumOff val="50000"/>
                  </a:schemeClr>
                </a:solidFill>
                <a:ea typeface="ＭＳ Ｐゴシック"/>
                <a:cs typeface="ＭＳ Ｐゴシック"/>
              </a:rPr>
              <a:t>Prevent. </a:t>
            </a:r>
            <a:r>
              <a:rPr lang="en-US" sz="2000" b="1" dirty="0" err="1">
                <a:solidFill>
                  <a:schemeClr val="tx2">
                    <a:lumMod val="50000"/>
                    <a:lumOff val="50000"/>
                  </a:schemeClr>
                </a:solidFill>
                <a:ea typeface="ＭＳ Ｐゴシック"/>
                <a:cs typeface="ＭＳ Ｐゴシック"/>
              </a:rPr>
              <a:t>Maint</a:t>
            </a:r>
            <a:r>
              <a:rPr lang="en-US" sz="2000" b="1" dirty="0">
                <a:solidFill>
                  <a:schemeClr val="tx2">
                    <a:lumMod val="50000"/>
                    <a:lumOff val="50000"/>
                  </a:schemeClr>
                </a:solidFill>
                <a:ea typeface="ＭＳ Ｐゴシック"/>
                <a:cs typeface="ＭＳ Ｐゴシック"/>
              </a:rPr>
              <a:t>.</a:t>
            </a:r>
          </a:p>
        </p:txBody>
      </p:sp>
      <p:grpSp>
        <p:nvGrpSpPr>
          <p:cNvPr id="15" name="Group 47"/>
          <p:cNvGrpSpPr>
            <a:grpSpLocks/>
          </p:cNvGrpSpPr>
          <p:nvPr/>
        </p:nvGrpSpPr>
        <p:grpSpPr bwMode="auto">
          <a:xfrm>
            <a:off x="5194300" y="5064126"/>
            <a:ext cx="4230688" cy="682625"/>
            <a:chOff x="3671011" y="5009692"/>
            <a:chExt cx="4229405" cy="683585"/>
          </a:xfrm>
        </p:grpSpPr>
        <p:cxnSp>
          <p:nvCxnSpPr>
            <p:cNvPr id="36" name="Straight Arrow Connector 35"/>
            <p:cNvCxnSpPr/>
            <p:nvPr/>
          </p:nvCxnSpPr>
          <p:spPr>
            <a:xfrm>
              <a:off x="3671011" y="5038307"/>
              <a:ext cx="4229405" cy="1590"/>
            </a:xfrm>
            <a:prstGeom prst="straightConnector1">
              <a:avLst/>
            </a:prstGeom>
            <a:ln>
              <a:solidFill>
                <a:schemeClr val="tx2">
                  <a:lumMod val="50000"/>
                  <a:lumOff val="50000"/>
                </a:schemeClr>
              </a:solidFill>
              <a:prstDash val="dash"/>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842231" y="5009692"/>
              <a:ext cx="2069472" cy="338614"/>
            </a:xfrm>
            <a:prstGeom prst="rect">
              <a:avLst/>
            </a:prstGeom>
            <a:noFill/>
          </p:spPr>
          <p:txBody>
            <a:bodyPr>
              <a:spAutoFit/>
            </a:bodyPr>
            <a:lstStyle/>
            <a:p>
              <a:pPr>
                <a:defRPr/>
              </a:pPr>
              <a:r>
                <a:rPr lang="en-US" sz="1600" i="1" dirty="0">
                  <a:solidFill>
                    <a:schemeClr val="tx2">
                      <a:lumMod val="50000"/>
                      <a:lumOff val="50000"/>
                    </a:schemeClr>
                  </a:solidFill>
                  <a:ea typeface="ＭＳ Ｐゴシック"/>
                  <a:cs typeface="ＭＳ Ｐゴシック"/>
                </a:rPr>
                <a:t>Extends life 45 years</a:t>
              </a:r>
            </a:p>
          </p:txBody>
        </p:sp>
        <p:sp>
          <p:nvSpPr>
            <p:cNvPr id="38" name="TextBox 37"/>
            <p:cNvSpPr txBox="1"/>
            <p:nvPr/>
          </p:nvSpPr>
          <p:spPr>
            <a:xfrm>
              <a:off x="4177270" y="5354664"/>
              <a:ext cx="3700927" cy="338613"/>
            </a:xfrm>
            <a:prstGeom prst="rect">
              <a:avLst/>
            </a:prstGeom>
            <a:noFill/>
          </p:spPr>
          <p:txBody>
            <a:bodyPr>
              <a:spAutoFit/>
            </a:bodyPr>
            <a:lstStyle/>
            <a:p>
              <a:pPr>
                <a:defRPr/>
              </a:pPr>
              <a:r>
                <a:rPr lang="en-US" sz="1600" b="1" i="1" dirty="0">
                  <a:solidFill>
                    <a:schemeClr val="tx2">
                      <a:lumMod val="50000"/>
                      <a:lumOff val="50000"/>
                    </a:schemeClr>
                  </a:solidFill>
                  <a:ea typeface="ＭＳ Ｐゴシック"/>
                  <a:cs typeface="ＭＳ Ｐゴシック"/>
                </a:rPr>
                <a:t>Total M&amp;R Cost = </a:t>
              </a:r>
              <a:r>
                <a:rPr lang="en-US" sz="1600" b="1" i="1" u="sng" dirty="0">
                  <a:solidFill>
                    <a:schemeClr val="tx2">
                      <a:lumMod val="50000"/>
                      <a:lumOff val="50000"/>
                    </a:schemeClr>
                  </a:solidFill>
                  <a:ea typeface="ＭＳ Ｐゴシック"/>
                  <a:cs typeface="ＭＳ Ｐゴシック"/>
                </a:rPr>
                <a:t>$360,000 / mile</a:t>
              </a:r>
            </a:p>
          </p:txBody>
        </p:sp>
      </p:grpSp>
    </p:spTree>
    <p:extLst>
      <p:ext uri="{BB962C8B-B14F-4D97-AF65-F5344CB8AC3E}">
        <p14:creationId xmlns:p14="http://schemas.microsoft.com/office/powerpoint/2010/main" val="2244195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10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2000"/>
                                        <p:tgtEl>
                                          <p:spTgt spid="15"/>
                                        </p:tgtEl>
                                      </p:cBhvr>
                                    </p:animEffect>
                                  </p:childTnLst>
                                </p:cTn>
                              </p:par>
                              <p:par>
                                <p:cTn id="18" presetID="9"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Treatment matrix promotes good decisions</a:t>
            </a:r>
          </a:p>
        </p:txBody>
      </p:sp>
      <p:pic>
        <p:nvPicPr>
          <p:cNvPr id="31748" name="Picture 3"/>
          <p:cNvPicPr>
            <a:picLocks noChangeAspect="1" noChangeArrowheads="1"/>
          </p:cNvPicPr>
          <p:nvPr/>
        </p:nvPicPr>
        <p:blipFill>
          <a:blip r:embed="rId2">
            <a:extLst>
              <a:ext uri="{28A0092B-C50C-407E-A947-70E740481C1C}">
                <a14:useLocalDpi xmlns:a14="http://schemas.microsoft.com/office/drawing/2010/main" val="0"/>
              </a:ext>
            </a:extLst>
          </a:blip>
          <a:srcRect l="1604" t="55386" r="67789" b="5226"/>
          <a:stretch>
            <a:fillRect/>
          </a:stretch>
        </p:blipFill>
        <p:spPr bwMode="auto">
          <a:xfrm>
            <a:off x="3128851" y="1345531"/>
            <a:ext cx="5934301" cy="470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1981200" y="6050933"/>
            <a:ext cx="8229600" cy="41614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a:effectLst>
                  <a:outerShdw blurRad="38100" dist="38100" dir="2700000" algn="tl">
                    <a:srgbClr val="000000">
                      <a:alpha val="43137"/>
                    </a:srgbClr>
                  </a:outerShdw>
                </a:effectLst>
              </a:rPr>
              <a:t>“Picking the right treatment for the right road at the right time!”</a:t>
            </a:r>
          </a:p>
        </p:txBody>
      </p:sp>
    </p:spTree>
    <p:extLst>
      <p:ext uri="{BB962C8B-B14F-4D97-AF65-F5344CB8AC3E}">
        <p14:creationId xmlns:p14="http://schemas.microsoft.com/office/powerpoint/2010/main" val="1121538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810B-ED80-4D56-EFB8-070D5EC8498A}"/>
              </a:ext>
            </a:extLst>
          </p:cNvPr>
          <p:cNvSpPr>
            <a:spLocks noGrp="1"/>
          </p:cNvSpPr>
          <p:nvPr>
            <p:ph type="title"/>
          </p:nvPr>
        </p:nvSpPr>
        <p:spPr/>
        <p:txBody>
          <a:bodyPr/>
          <a:lstStyle/>
          <a:p>
            <a:r>
              <a:rPr lang="en-US" dirty="0"/>
              <a:t>Bridge Asset Management</a:t>
            </a:r>
          </a:p>
        </p:txBody>
      </p:sp>
      <p:sp>
        <p:nvSpPr>
          <p:cNvPr id="3" name="Slide Number Placeholder 2">
            <a:extLst>
              <a:ext uri="{FF2B5EF4-FFF2-40B4-BE49-F238E27FC236}">
                <a16:creationId xmlns:a16="http://schemas.microsoft.com/office/drawing/2014/main" id="{3FDCF184-A838-C61D-986F-E1537636F4B2}"/>
              </a:ext>
            </a:extLst>
          </p:cNvPr>
          <p:cNvSpPr>
            <a:spLocks noGrp="1"/>
          </p:cNvSpPr>
          <p:nvPr>
            <p:ph type="sldNum" sz="quarter" idx="10"/>
          </p:nvPr>
        </p:nvSpPr>
        <p:spPr/>
        <p:txBody>
          <a:bodyPr/>
          <a:lstStyle/>
          <a:p>
            <a:fld id="{D54E1657-B2CE-DF49-8C24-138AB0399259}" type="slidenum">
              <a:rPr lang="en-US" smtClean="0"/>
              <a:pPr/>
              <a:t>15</a:t>
            </a:fld>
            <a:endParaRPr lang="en-US" dirty="0"/>
          </a:p>
        </p:txBody>
      </p:sp>
      <p:pic>
        <p:nvPicPr>
          <p:cNvPr id="4" name="Content Placeholder 4">
            <a:extLst>
              <a:ext uri="{FF2B5EF4-FFF2-40B4-BE49-F238E27FC236}">
                <a16:creationId xmlns:a16="http://schemas.microsoft.com/office/drawing/2014/main" id="{670340E8-6E97-91C5-8B95-FB69092B3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528" y="1600200"/>
            <a:ext cx="6788944" cy="4525963"/>
          </a:xfrm>
          <a:prstGeom prst="rect">
            <a:avLst/>
          </a:prstGeom>
        </p:spPr>
      </p:pic>
      <p:sp>
        <p:nvSpPr>
          <p:cNvPr id="5" name="TextBox 4">
            <a:extLst>
              <a:ext uri="{FF2B5EF4-FFF2-40B4-BE49-F238E27FC236}">
                <a16:creationId xmlns:a16="http://schemas.microsoft.com/office/drawing/2014/main" id="{4D966947-6B86-5F6A-D977-FAD1D8B74335}"/>
              </a:ext>
            </a:extLst>
          </p:cNvPr>
          <p:cNvSpPr txBox="1"/>
          <p:nvPr/>
        </p:nvSpPr>
        <p:spPr>
          <a:xfrm>
            <a:off x="2465038" y="6062990"/>
            <a:ext cx="7261924" cy="261610"/>
          </a:xfrm>
          <a:prstGeom prst="rect">
            <a:avLst/>
          </a:prstGeom>
          <a:noFill/>
        </p:spPr>
        <p:txBody>
          <a:bodyPr wrap="none" rtlCol="0">
            <a:spAutoFit/>
          </a:bodyPr>
          <a:lstStyle/>
          <a:p>
            <a:r>
              <a:rPr lang="en-US" sz="1100" dirty="0" err="1"/>
              <a:t>投稿者</a:t>
            </a:r>
            <a:r>
              <a:rPr lang="en-US" sz="1100" dirty="0"/>
              <a:t>, CC BY-SA 3.0 &lt;https://creativecommons.org/licenses/by-sa/3.0&gt;, via Wikimedia Commons</a:t>
            </a:r>
          </a:p>
        </p:txBody>
      </p:sp>
      <p:pic>
        <p:nvPicPr>
          <p:cNvPr id="6" name="Content Placeholder 4">
            <a:extLst>
              <a:ext uri="{FF2B5EF4-FFF2-40B4-BE49-F238E27FC236}">
                <a16:creationId xmlns:a16="http://schemas.microsoft.com/office/drawing/2014/main" id="{BDEE158B-5863-30FD-244B-527BA8161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1528" y="1600200"/>
            <a:ext cx="6788944" cy="4525963"/>
          </a:xfrm>
          <a:prstGeom prst="rect">
            <a:avLst/>
          </a:prstGeom>
        </p:spPr>
      </p:pic>
      <p:grpSp>
        <p:nvGrpSpPr>
          <p:cNvPr id="7" name="Group 6">
            <a:extLst>
              <a:ext uri="{FF2B5EF4-FFF2-40B4-BE49-F238E27FC236}">
                <a16:creationId xmlns:a16="http://schemas.microsoft.com/office/drawing/2014/main" id="{971A1602-1296-9A07-3A68-74C78B7235FD}"/>
              </a:ext>
            </a:extLst>
          </p:cNvPr>
          <p:cNvGrpSpPr/>
          <p:nvPr/>
        </p:nvGrpSpPr>
        <p:grpSpPr>
          <a:xfrm>
            <a:off x="3629025" y="3963080"/>
            <a:ext cx="4929187" cy="399370"/>
            <a:chOff x="3629025" y="3963080"/>
            <a:chExt cx="4929187" cy="399370"/>
          </a:xfrm>
        </p:grpSpPr>
        <p:cxnSp>
          <p:nvCxnSpPr>
            <p:cNvPr id="8" name="Straight Connector 7">
              <a:extLst>
                <a:ext uri="{FF2B5EF4-FFF2-40B4-BE49-F238E27FC236}">
                  <a16:creationId xmlns:a16="http://schemas.microsoft.com/office/drawing/2014/main" id="{3E61EF39-DCD4-A9BA-5729-E6E35AFDC32C}"/>
                </a:ext>
              </a:extLst>
            </p:cNvPr>
            <p:cNvCxnSpPr/>
            <p:nvPr/>
          </p:nvCxnSpPr>
          <p:spPr>
            <a:xfrm>
              <a:off x="3629025" y="4038600"/>
              <a:ext cx="0" cy="3238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C394B75-5586-9900-E782-3148D706E5C2}"/>
                </a:ext>
              </a:extLst>
            </p:cNvPr>
            <p:cNvCxnSpPr/>
            <p:nvPr/>
          </p:nvCxnSpPr>
          <p:spPr>
            <a:xfrm>
              <a:off x="8558212" y="4033833"/>
              <a:ext cx="0" cy="3238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205B825-E877-68EA-35CE-582DA7C8E0DB}"/>
                </a:ext>
              </a:extLst>
            </p:cNvPr>
            <p:cNvCxnSpPr/>
            <p:nvPr/>
          </p:nvCxnSpPr>
          <p:spPr>
            <a:xfrm>
              <a:off x="3629025" y="4200525"/>
              <a:ext cx="4919663" cy="0"/>
            </a:xfrm>
            <a:prstGeom prst="straightConnector1">
              <a:avLst/>
            </a:prstGeom>
            <a:ln>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7DD8730-BB4F-7477-0857-9B8687C0FB26}"/>
                </a:ext>
              </a:extLst>
            </p:cNvPr>
            <p:cNvSpPr txBox="1"/>
            <p:nvPr/>
          </p:nvSpPr>
          <p:spPr>
            <a:xfrm>
              <a:off x="5751354" y="3963080"/>
              <a:ext cx="538930" cy="215444"/>
            </a:xfrm>
            <a:prstGeom prst="rect">
              <a:avLst/>
            </a:prstGeom>
            <a:noFill/>
          </p:spPr>
          <p:txBody>
            <a:bodyPr wrap="none" rtlCol="0">
              <a:spAutoFit/>
            </a:bodyPr>
            <a:lstStyle/>
            <a:p>
              <a:r>
                <a:rPr lang="en-US" sz="800">
                  <a:solidFill>
                    <a:schemeClr val="bg1"/>
                  </a:solidFill>
                </a:rPr>
                <a:t>Length</a:t>
              </a:r>
            </a:p>
          </p:txBody>
        </p:sp>
      </p:grpSp>
      <p:grpSp>
        <p:nvGrpSpPr>
          <p:cNvPr id="12" name="Group 11">
            <a:extLst>
              <a:ext uri="{FF2B5EF4-FFF2-40B4-BE49-F238E27FC236}">
                <a16:creationId xmlns:a16="http://schemas.microsoft.com/office/drawing/2014/main" id="{F362E625-034A-84C7-1F1A-A025D573A4C6}"/>
              </a:ext>
            </a:extLst>
          </p:cNvPr>
          <p:cNvGrpSpPr/>
          <p:nvPr/>
        </p:nvGrpSpPr>
        <p:grpSpPr>
          <a:xfrm>
            <a:off x="6443663" y="2100264"/>
            <a:ext cx="623632" cy="600074"/>
            <a:chOff x="6443663" y="2100264"/>
            <a:chExt cx="623632" cy="600074"/>
          </a:xfrm>
        </p:grpSpPr>
        <p:cxnSp>
          <p:nvCxnSpPr>
            <p:cNvPr id="13" name="Straight Arrow Connector 12">
              <a:extLst>
                <a:ext uri="{FF2B5EF4-FFF2-40B4-BE49-F238E27FC236}">
                  <a16:creationId xmlns:a16="http://schemas.microsoft.com/office/drawing/2014/main" id="{9DFFFD73-C698-025A-A3E0-072004FFC9B0}"/>
                </a:ext>
              </a:extLst>
            </p:cNvPr>
            <p:cNvCxnSpPr/>
            <p:nvPr/>
          </p:nvCxnSpPr>
          <p:spPr>
            <a:xfrm flipH="1">
              <a:off x="6443663" y="2262188"/>
              <a:ext cx="238125" cy="43815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FF06A74-9E7D-F1F1-4CD1-AFD1AC6D8D4D}"/>
                </a:ext>
              </a:extLst>
            </p:cNvPr>
            <p:cNvSpPr txBox="1"/>
            <p:nvPr/>
          </p:nvSpPr>
          <p:spPr>
            <a:xfrm>
              <a:off x="6634163" y="2100264"/>
              <a:ext cx="433132" cy="215444"/>
            </a:xfrm>
            <a:prstGeom prst="rect">
              <a:avLst/>
            </a:prstGeom>
            <a:noFill/>
            <a:ln>
              <a:noFill/>
            </a:ln>
          </p:spPr>
          <p:txBody>
            <a:bodyPr wrap="none" rtlCol="0">
              <a:spAutoFit/>
            </a:bodyPr>
            <a:lstStyle/>
            <a:p>
              <a:r>
                <a:rPr lang="en-US" sz="800">
                  <a:solidFill>
                    <a:schemeClr val="bg1"/>
                  </a:solidFill>
                </a:rPr>
                <a:t>Type</a:t>
              </a:r>
            </a:p>
          </p:txBody>
        </p:sp>
      </p:grpSp>
      <p:grpSp>
        <p:nvGrpSpPr>
          <p:cNvPr id="15" name="Group 14">
            <a:extLst>
              <a:ext uri="{FF2B5EF4-FFF2-40B4-BE49-F238E27FC236}">
                <a16:creationId xmlns:a16="http://schemas.microsoft.com/office/drawing/2014/main" id="{A5927AA3-7E63-5267-FEB6-6C1F8C3916C3}"/>
              </a:ext>
            </a:extLst>
          </p:cNvPr>
          <p:cNvGrpSpPr/>
          <p:nvPr/>
        </p:nvGrpSpPr>
        <p:grpSpPr>
          <a:xfrm>
            <a:off x="4201425" y="2100264"/>
            <a:ext cx="799201" cy="578805"/>
            <a:chOff x="4201425" y="2100264"/>
            <a:chExt cx="799201" cy="578805"/>
          </a:xfrm>
        </p:grpSpPr>
        <p:cxnSp>
          <p:nvCxnSpPr>
            <p:cNvPr id="16" name="Straight Arrow Connector 15">
              <a:extLst>
                <a:ext uri="{FF2B5EF4-FFF2-40B4-BE49-F238E27FC236}">
                  <a16:creationId xmlns:a16="http://schemas.microsoft.com/office/drawing/2014/main" id="{586A1DF7-B58E-8E06-BBA5-E6E1ECFC81FE}"/>
                </a:ext>
              </a:extLst>
            </p:cNvPr>
            <p:cNvCxnSpPr>
              <a:cxnSpLocks/>
            </p:cNvCxnSpPr>
            <p:nvPr/>
          </p:nvCxnSpPr>
          <p:spPr>
            <a:xfrm>
              <a:off x="4600575" y="2315708"/>
              <a:ext cx="400051" cy="3633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79362F4-330D-9C29-CB07-988C7C3E7739}"/>
                </a:ext>
              </a:extLst>
            </p:cNvPr>
            <p:cNvSpPr txBox="1"/>
            <p:nvPr/>
          </p:nvSpPr>
          <p:spPr>
            <a:xfrm>
              <a:off x="4201425" y="2100264"/>
              <a:ext cx="453970" cy="215444"/>
            </a:xfrm>
            <a:prstGeom prst="rect">
              <a:avLst/>
            </a:prstGeom>
            <a:noFill/>
            <a:ln>
              <a:noFill/>
            </a:ln>
          </p:spPr>
          <p:txBody>
            <a:bodyPr wrap="none" rtlCol="0">
              <a:spAutoFit/>
            </a:bodyPr>
            <a:lstStyle/>
            <a:p>
              <a:r>
                <a:rPr lang="en-US" sz="800">
                  <a:solidFill>
                    <a:schemeClr val="bg1"/>
                  </a:solidFill>
                </a:rPr>
                <a:t>Color</a:t>
              </a:r>
            </a:p>
          </p:txBody>
        </p:sp>
      </p:grpSp>
      <p:sp>
        <p:nvSpPr>
          <p:cNvPr id="18" name="TextBox 17">
            <a:extLst>
              <a:ext uri="{FF2B5EF4-FFF2-40B4-BE49-F238E27FC236}">
                <a16:creationId xmlns:a16="http://schemas.microsoft.com/office/drawing/2014/main" id="{D8DC6B0D-915D-7272-B643-339F13E4F8D6}"/>
              </a:ext>
            </a:extLst>
          </p:cNvPr>
          <p:cNvSpPr txBox="1"/>
          <p:nvPr/>
        </p:nvSpPr>
        <p:spPr>
          <a:xfrm>
            <a:off x="5253846" y="4577760"/>
            <a:ext cx="1533946" cy="369332"/>
          </a:xfrm>
          <a:prstGeom prst="rect">
            <a:avLst/>
          </a:prstGeom>
          <a:noFill/>
        </p:spPr>
        <p:txBody>
          <a:bodyPr wrap="none" rtlCol="0">
            <a:spAutoFit/>
          </a:bodyPr>
          <a:lstStyle/>
          <a:p>
            <a:pPr algn="r"/>
            <a:r>
              <a:rPr lang="en-US">
                <a:solidFill>
                  <a:schemeClr val="bg1"/>
                </a:solidFill>
              </a:rPr>
              <a:t>River Name</a:t>
            </a:r>
          </a:p>
        </p:txBody>
      </p:sp>
    </p:spTree>
    <p:extLst>
      <p:ext uri="{BB962C8B-B14F-4D97-AF65-F5344CB8AC3E}">
        <p14:creationId xmlns:p14="http://schemas.microsoft.com/office/powerpoint/2010/main" val="49944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159472" y="352882"/>
            <a:ext cx="8892878" cy="1026187"/>
          </a:xfrm>
        </p:spPr>
        <p:txBody>
          <a:bodyPr>
            <a:normAutofit/>
          </a:bodyPr>
          <a:lstStyle/>
          <a:p>
            <a:r>
              <a:rPr lang="en-US" dirty="0"/>
              <a:t>Asset Management Bridge Approaches</a:t>
            </a:r>
          </a:p>
        </p:txBody>
      </p:sp>
      <p:pic>
        <p:nvPicPr>
          <p:cNvPr id="2" name="Picture 1">
            <a:extLst>
              <a:ext uri="{FF2B5EF4-FFF2-40B4-BE49-F238E27FC236}">
                <a16:creationId xmlns:a16="http://schemas.microsoft.com/office/drawing/2014/main" id="{71EAAD72-BCC6-4F20-6AB6-B55D2EBE62A5}"/>
              </a:ext>
            </a:extLst>
          </p:cNvPr>
          <p:cNvPicPr>
            <a:picLocks noChangeAspect="1"/>
          </p:cNvPicPr>
          <p:nvPr/>
        </p:nvPicPr>
        <p:blipFill>
          <a:blip r:embed="rId2"/>
          <a:stretch>
            <a:fillRect/>
          </a:stretch>
        </p:blipFill>
        <p:spPr>
          <a:xfrm>
            <a:off x="9820696" y="1640177"/>
            <a:ext cx="2050930" cy="2390727"/>
          </a:xfrm>
          <a:prstGeom prst="rect">
            <a:avLst/>
          </a:prstGeom>
        </p:spPr>
      </p:pic>
      <p:grpSp>
        <p:nvGrpSpPr>
          <p:cNvPr id="3" name="Group 2">
            <a:extLst>
              <a:ext uri="{FF2B5EF4-FFF2-40B4-BE49-F238E27FC236}">
                <a16:creationId xmlns:a16="http://schemas.microsoft.com/office/drawing/2014/main" id="{E4F58428-ED3A-B797-EB6F-5F89CA232AE0}"/>
              </a:ext>
            </a:extLst>
          </p:cNvPr>
          <p:cNvGrpSpPr/>
          <p:nvPr/>
        </p:nvGrpSpPr>
        <p:grpSpPr>
          <a:xfrm>
            <a:off x="357456" y="1073854"/>
            <a:ext cx="9171027" cy="5431264"/>
            <a:chOff x="483198" y="996663"/>
            <a:chExt cx="9171027" cy="5431264"/>
          </a:xfrm>
        </p:grpSpPr>
        <p:grpSp>
          <p:nvGrpSpPr>
            <p:cNvPr id="4" name="Group 3">
              <a:extLst>
                <a:ext uri="{FF2B5EF4-FFF2-40B4-BE49-F238E27FC236}">
                  <a16:creationId xmlns:a16="http://schemas.microsoft.com/office/drawing/2014/main" id="{8894FD9C-B4AB-9CD7-45F8-73F127B345B8}"/>
                </a:ext>
              </a:extLst>
            </p:cNvPr>
            <p:cNvGrpSpPr/>
            <p:nvPr/>
          </p:nvGrpSpPr>
          <p:grpSpPr>
            <a:xfrm>
              <a:off x="483198" y="996663"/>
              <a:ext cx="9171027" cy="5078049"/>
              <a:chOff x="442255" y="860186"/>
              <a:chExt cx="9171027" cy="5078049"/>
            </a:xfrm>
          </p:grpSpPr>
          <p:grpSp>
            <p:nvGrpSpPr>
              <p:cNvPr id="7" name="Group 6">
                <a:extLst>
                  <a:ext uri="{FF2B5EF4-FFF2-40B4-BE49-F238E27FC236}">
                    <a16:creationId xmlns:a16="http://schemas.microsoft.com/office/drawing/2014/main" id="{37AC59D0-21C1-A1BB-74FC-5AAB07B31E79}"/>
                  </a:ext>
                </a:extLst>
              </p:cNvPr>
              <p:cNvGrpSpPr/>
              <p:nvPr/>
            </p:nvGrpSpPr>
            <p:grpSpPr>
              <a:xfrm>
                <a:off x="442255" y="860186"/>
                <a:ext cx="9171027" cy="3765607"/>
                <a:chOff x="423205" y="860186"/>
                <a:chExt cx="9171027" cy="3765607"/>
              </a:xfrm>
            </p:grpSpPr>
            <p:pic>
              <p:nvPicPr>
                <p:cNvPr id="11" name="Picture 10">
                  <a:extLst>
                    <a:ext uri="{FF2B5EF4-FFF2-40B4-BE49-F238E27FC236}">
                      <a16:creationId xmlns:a16="http://schemas.microsoft.com/office/drawing/2014/main" id="{332519C3-B0AD-06F9-6FCD-7E13C0361B99}"/>
                    </a:ext>
                  </a:extLst>
                </p:cNvPr>
                <p:cNvPicPr>
                  <a:picLocks noChangeAspect="1"/>
                </p:cNvPicPr>
                <p:nvPr/>
              </p:nvPicPr>
              <p:blipFill rotWithShape="1">
                <a:blip r:embed="rId3"/>
                <a:srcRect t="29080" b="31086"/>
                <a:stretch/>
              </p:blipFill>
              <p:spPr>
                <a:xfrm>
                  <a:off x="423205" y="860186"/>
                  <a:ext cx="9171027" cy="2067157"/>
                </a:xfrm>
                <a:prstGeom prst="rect">
                  <a:avLst/>
                </a:prstGeom>
                <a:ln>
                  <a:solidFill>
                    <a:schemeClr val="accent1"/>
                  </a:solidFill>
                </a:ln>
              </p:spPr>
            </p:pic>
            <p:pic>
              <p:nvPicPr>
                <p:cNvPr id="12" name="Picture 11" descr="Table&#10;&#10;Description automatically generated">
                  <a:extLst>
                    <a:ext uri="{FF2B5EF4-FFF2-40B4-BE49-F238E27FC236}">
                      <a16:creationId xmlns:a16="http://schemas.microsoft.com/office/drawing/2014/main" id="{D2C98E2A-FE43-4E8B-194B-455E3222DC1F}"/>
                    </a:ext>
                  </a:extLst>
                </p:cNvPr>
                <p:cNvPicPr>
                  <a:picLocks noChangeAspect="1"/>
                </p:cNvPicPr>
                <p:nvPr/>
              </p:nvPicPr>
              <p:blipFill>
                <a:blip r:embed="rId4"/>
                <a:stretch>
                  <a:fillRect/>
                </a:stretch>
              </p:blipFill>
              <p:spPr>
                <a:xfrm>
                  <a:off x="423205" y="2558637"/>
                  <a:ext cx="3766884" cy="2067156"/>
                </a:xfrm>
                <a:prstGeom prst="rect">
                  <a:avLst/>
                </a:prstGeom>
                <a:ln>
                  <a:noFill/>
                </a:ln>
              </p:spPr>
            </p:pic>
          </p:grpSp>
          <p:pic>
            <p:nvPicPr>
              <p:cNvPr id="8" name="Picture 7">
                <a:extLst>
                  <a:ext uri="{FF2B5EF4-FFF2-40B4-BE49-F238E27FC236}">
                    <a16:creationId xmlns:a16="http://schemas.microsoft.com/office/drawing/2014/main" id="{090A16D4-B7D1-6395-50B6-5C0E2EC906D0}"/>
                  </a:ext>
                </a:extLst>
              </p:cNvPr>
              <p:cNvPicPr>
                <a:picLocks noChangeAspect="1"/>
              </p:cNvPicPr>
              <p:nvPr/>
            </p:nvPicPr>
            <p:blipFill rotWithShape="1">
              <a:blip r:embed="rId5"/>
              <a:srcRect l="16696" t="9776" r="15910" b="22671"/>
              <a:stretch/>
            </p:blipFill>
            <p:spPr>
              <a:xfrm>
                <a:off x="4582546" y="2661634"/>
                <a:ext cx="4738523" cy="3276601"/>
              </a:xfrm>
              <a:prstGeom prst="rect">
                <a:avLst/>
              </a:prstGeom>
              <a:ln w="19050">
                <a:solidFill>
                  <a:schemeClr val="accent1"/>
                </a:solidFill>
              </a:ln>
            </p:spPr>
          </p:pic>
          <p:sp>
            <p:nvSpPr>
              <p:cNvPr id="9" name="Rectangle 8">
                <a:extLst>
                  <a:ext uri="{FF2B5EF4-FFF2-40B4-BE49-F238E27FC236}">
                    <a16:creationId xmlns:a16="http://schemas.microsoft.com/office/drawing/2014/main" id="{38CC0C64-3048-9B83-5D84-1BAD74261B5F}"/>
                  </a:ext>
                </a:extLst>
              </p:cNvPr>
              <p:cNvSpPr/>
              <p:nvPr/>
            </p:nvSpPr>
            <p:spPr>
              <a:xfrm>
                <a:off x="1538798" y="1040514"/>
                <a:ext cx="1726383" cy="1388361"/>
              </a:xfrm>
              <a:prstGeom prst="rect">
                <a:avLst/>
              </a:prstGeom>
              <a:noFill/>
              <a:ln w="254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8E769FE-F8E5-B9D4-97A4-4886A72D0067}"/>
                  </a:ext>
                </a:extLst>
              </p:cNvPr>
              <p:cNvCxnSpPr>
                <a:cxnSpLocks/>
              </p:cNvCxnSpPr>
              <p:nvPr/>
            </p:nvCxnSpPr>
            <p:spPr>
              <a:xfrm>
                <a:off x="3276600" y="2428875"/>
                <a:ext cx="1457325" cy="409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A picture containing text, outdoor, scene, way&#10;&#10;Description automatically generated">
              <a:extLst>
                <a:ext uri="{FF2B5EF4-FFF2-40B4-BE49-F238E27FC236}">
                  <a16:creationId xmlns:a16="http://schemas.microsoft.com/office/drawing/2014/main" id="{E390120E-935B-B696-95B7-AD2AE5D3215B}"/>
                </a:ext>
              </a:extLst>
            </p:cNvPr>
            <p:cNvPicPr>
              <a:picLocks noChangeAspect="1"/>
            </p:cNvPicPr>
            <p:nvPr/>
          </p:nvPicPr>
          <p:blipFill>
            <a:blip r:embed="rId6"/>
            <a:stretch>
              <a:fillRect/>
            </a:stretch>
          </p:blipFill>
          <p:spPr>
            <a:xfrm>
              <a:off x="1625628" y="4859686"/>
              <a:ext cx="2705648" cy="1568241"/>
            </a:xfrm>
            <a:prstGeom prst="rect">
              <a:avLst/>
            </a:prstGeom>
          </p:spPr>
        </p:pic>
      </p:grpSp>
      <p:pic>
        <p:nvPicPr>
          <p:cNvPr id="13" name="Picture 12">
            <a:extLst>
              <a:ext uri="{FF2B5EF4-FFF2-40B4-BE49-F238E27FC236}">
                <a16:creationId xmlns:a16="http://schemas.microsoft.com/office/drawing/2014/main" id="{B1F60A85-2D11-9B2C-B780-F7FA506495FE}"/>
              </a:ext>
            </a:extLst>
          </p:cNvPr>
          <p:cNvPicPr>
            <a:picLocks noChangeAspect="1"/>
          </p:cNvPicPr>
          <p:nvPr/>
        </p:nvPicPr>
        <p:blipFill>
          <a:blip r:embed="rId7"/>
          <a:stretch>
            <a:fillRect/>
          </a:stretch>
        </p:blipFill>
        <p:spPr>
          <a:xfrm>
            <a:off x="9756323" y="4218473"/>
            <a:ext cx="2279403" cy="1537149"/>
          </a:xfrm>
          <a:prstGeom prst="rect">
            <a:avLst/>
          </a:prstGeom>
        </p:spPr>
      </p:pic>
    </p:spTree>
    <p:extLst>
      <p:ext uri="{BB962C8B-B14F-4D97-AF65-F5344CB8AC3E}">
        <p14:creationId xmlns:p14="http://schemas.microsoft.com/office/powerpoint/2010/main" val="1200152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does TAM stand?</a:t>
            </a:r>
          </a:p>
        </p:txBody>
      </p:sp>
      <p:sp>
        <p:nvSpPr>
          <p:cNvPr id="3" name="Content Placeholder 2"/>
          <p:cNvSpPr>
            <a:spLocks noGrp="1"/>
          </p:cNvSpPr>
          <p:nvPr>
            <p:ph sz="quarter" idx="10"/>
          </p:nvPr>
        </p:nvSpPr>
        <p:spPr/>
        <p:txBody>
          <a:bodyPr>
            <a:normAutofit/>
          </a:bodyPr>
          <a:lstStyle/>
          <a:p>
            <a:pPr lvl="1"/>
            <a:r>
              <a:rPr lang="en-US" dirty="0"/>
              <a:t>The focus has been on pavements and bridges for the physical assets.</a:t>
            </a:r>
          </a:p>
          <a:p>
            <a:pPr lvl="2"/>
            <a:r>
              <a:rPr lang="en-US" sz="2000" dirty="0"/>
              <a:t>What about other assets?</a:t>
            </a:r>
            <a:endParaRPr lang="en-US" dirty="0"/>
          </a:p>
          <a:p>
            <a:pPr lvl="2"/>
            <a:endParaRPr lang="en-US" sz="2000" dirty="0"/>
          </a:p>
          <a:p>
            <a:pPr lvl="1"/>
            <a:endParaRPr lang="en-US" sz="2200" dirty="0"/>
          </a:p>
          <a:p>
            <a:pPr marL="91440" lvl="1" indent="0">
              <a:buNone/>
            </a:pPr>
            <a:endParaRPr lang="en-US" dirty="0"/>
          </a:p>
          <a:p>
            <a:pPr lvl="1"/>
            <a:r>
              <a:rPr lang="en-US" sz="2200" b="1" dirty="0"/>
              <a:t>What About Geotechnical Assets?</a:t>
            </a:r>
            <a:endParaRPr lang="en-US" b="1" dirty="0"/>
          </a:p>
          <a:p>
            <a:pPr lvl="1"/>
            <a:endParaRPr lang="en-US" dirty="0"/>
          </a:p>
          <a:p>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17</a:t>
            </a:fld>
            <a:endParaRPr lang="en-US" dirty="0"/>
          </a:p>
        </p:txBody>
      </p:sp>
    </p:spTree>
    <p:extLst>
      <p:ext uri="{BB962C8B-B14F-4D97-AF65-F5344CB8AC3E}">
        <p14:creationId xmlns:p14="http://schemas.microsoft.com/office/powerpoint/2010/main" val="422173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 y="429768"/>
            <a:ext cx="11666762" cy="807361"/>
          </a:xfrm>
        </p:spPr>
        <p:txBody>
          <a:bodyPr/>
          <a:lstStyle/>
          <a:p>
            <a:r>
              <a:rPr lang="en-US" dirty="0"/>
              <a:t>Which Geotechnical Assets? </a:t>
            </a:r>
          </a:p>
        </p:txBody>
      </p:sp>
      <p:sp>
        <p:nvSpPr>
          <p:cNvPr id="3" name="Content Placeholder 2"/>
          <p:cNvSpPr>
            <a:spLocks noGrp="1"/>
          </p:cNvSpPr>
          <p:nvPr>
            <p:ph sz="quarter" idx="10"/>
          </p:nvPr>
        </p:nvSpPr>
        <p:spPr>
          <a:xfrm>
            <a:off x="365760" y="1021976"/>
            <a:ext cx="11666762" cy="5197849"/>
          </a:xfrm>
        </p:spPr>
        <p:txBody>
          <a:bodyPr>
            <a:normAutofit/>
          </a:bodyPr>
          <a:lstStyle/>
          <a:p>
            <a:pPr lvl="1">
              <a:spcAft>
                <a:spcPts val="1200"/>
              </a:spcAft>
            </a:pPr>
            <a:r>
              <a:rPr lang="en-US" dirty="0"/>
              <a:t>Geotechnical assets can include earth retaining structures, embankments, slopes, foundational elements, tunnels, culverts of other transportation assets. </a:t>
            </a:r>
          </a:p>
          <a:p>
            <a:pPr lvl="1">
              <a:spcAft>
                <a:spcPts val="1200"/>
              </a:spcAft>
            </a:pPr>
            <a:r>
              <a:rPr lang="en-US" dirty="0"/>
              <a:t>The term geotechnical feature could apply to all infrastructure features constructed on, in, or of soil and rock [NCHRP 20-126(3)].</a:t>
            </a:r>
          </a:p>
          <a:p>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18</a:t>
            </a:fld>
            <a:endParaRPr lang="en-US" dirty="0"/>
          </a:p>
        </p:txBody>
      </p:sp>
      <p:pic>
        <p:nvPicPr>
          <p:cNvPr id="5" name="Picture 4">
            <a:extLst>
              <a:ext uri="{FF2B5EF4-FFF2-40B4-BE49-F238E27FC236}">
                <a16:creationId xmlns:a16="http://schemas.microsoft.com/office/drawing/2014/main" id="{A8DE3FF3-CF48-4E71-9432-585F9E3E4D61}"/>
              </a:ext>
            </a:extLst>
          </p:cNvPr>
          <p:cNvPicPr>
            <a:picLocks noChangeAspect="1"/>
          </p:cNvPicPr>
          <p:nvPr/>
        </p:nvPicPr>
        <p:blipFill>
          <a:blip r:embed="rId3"/>
          <a:stretch>
            <a:fillRect/>
          </a:stretch>
        </p:blipFill>
        <p:spPr>
          <a:xfrm>
            <a:off x="6856432" y="2806728"/>
            <a:ext cx="4665177" cy="3491593"/>
          </a:xfrm>
          <a:prstGeom prst="rect">
            <a:avLst/>
          </a:prstGeom>
        </p:spPr>
      </p:pic>
      <p:pic>
        <p:nvPicPr>
          <p:cNvPr id="6" name="Picture 5">
            <a:extLst>
              <a:ext uri="{FF2B5EF4-FFF2-40B4-BE49-F238E27FC236}">
                <a16:creationId xmlns:a16="http://schemas.microsoft.com/office/drawing/2014/main" id="{0C9C0099-D18B-41D6-B1CE-8EDD08F675E9}"/>
              </a:ext>
            </a:extLst>
          </p:cNvPr>
          <p:cNvPicPr>
            <a:picLocks noChangeAspect="1"/>
          </p:cNvPicPr>
          <p:nvPr/>
        </p:nvPicPr>
        <p:blipFill>
          <a:blip r:embed="rId4"/>
          <a:stretch>
            <a:fillRect/>
          </a:stretch>
        </p:blipFill>
        <p:spPr>
          <a:xfrm>
            <a:off x="705748" y="2954933"/>
            <a:ext cx="5810697" cy="2873421"/>
          </a:xfrm>
          <a:prstGeom prst="rect">
            <a:avLst/>
          </a:prstGeom>
        </p:spPr>
      </p:pic>
      <p:sp>
        <p:nvSpPr>
          <p:cNvPr id="7" name="TextBox 6">
            <a:extLst>
              <a:ext uri="{FF2B5EF4-FFF2-40B4-BE49-F238E27FC236}">
                <a16:creationId xmlns:a16="http://schemas.microsoft.com/office/drawing/2014/main" id="{1DC25196-154F-4ED8-B200-429803D91972}"/>
              </a:ext>
            </a:extLst>
          </p:cNvPr>
          <p:cNvSpPr txBox="1"/>
          <p:nvPr/>
        </p:nvSpPr>
        <p:spPr>
          <a:xfrm>
            <a:off x="3606134" y="5928989"/>
            <a:ext cx="4979732" cy="369332"/>
          </a:xfrm>
          <a:prstGeom prst="rect">
            <a:avLst/>
          </a:prstGeom>
          <a:noFill/>
        </p:spPr>
        <p:txBody>
          <a:bodyPr wrap="square" rtlCol="0">
            <a:spAutoFit/>
          </a:bodyPr>
          <a:lstStyle/>
          <a:p>
            <a:pPr algn="ctr"/>
            <a:r>
              <a:rPr lang="en-US" sz="1800" dirty="0"/>
              <a:t>Source: Naresh Samtani</a:t>
            </a:r>
          </a:p>
        </p:txBody>
      </p:sp>
    </p:spTree>
    <p:extLst>
      <p:ext uri="{BB962C8B-B14F-4D97-AF65-F5344CB8AC3E}">
        <p14:creationId xmlns:p14="http://schemas.microsoft.com/office/powerpoint/2010/main" val="2863920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GAM</a:t>
            </a:r>
          </a:p>
        </p:txBody>
      </p:sp>
      <p:sp>
        <p:nvSpPr>
          <p:cNvPr id="3" name="Content Placeholder 2"/>
          <p:cNvSpPr>
            <a:spLocks noGrp="1"/>
          </p:cNvSpPr>
          <p:nvPr>
            <p:ph sz="quarter" idx="10"/>
          </p:nvPr>
        </p:nvSpPr>
        <p:spPr/>
        <p:txBody>
          <a:bodyPr>
            <a:normAutofit/>
          </a:bodyPr>
          <a:lstStyle/>
          <a:p>
            <a:pPr lvl="1">
              <a:spcAft>
                <a:spcPts val="1200"/>
              </a:spcAft>
            </a:pPr>
            <a:r>
              <a:rPr lang="en-US" dirty="0"/>
              <a:t>Geotechnical assets have typically been handled as permanent assets with unlimited service life.</a:t>
            </a:r>
          </a:p>
          <a:p>
            <a:pPr lvl="1">
              <a:spcAft>
                <a:spcPts val="1200"/>
              </a:spcAft>
            </a:pPr>
            <a:r>
              <a:rPr lang="en-US" dirty="0"/>
              <a:t>Experience shows that these assets degrade overtime leading to serviceability and other limit state failures (strength and extreme) that cause major injuries, property losses, service interruption, and economic burdens on agencies.</a:t>
            </a:r>
          </a:p>
          <a:p>
            <a:pPr lvl="1">
              <a:spcAft>
                <a:spcPts val="1200"/>
              </a:spcAft>
            </a:pPr>
            <a:r>
              <a:rPr lang="en-US" dirty="0"/>
              <a:t>Geotechnical Asset Management (GAM) programs reduce life-cycle costs, reduce performance and operational disruptions, and lead to fewer emergency stabilization projects.</a:t>
            </a:r>
          </a:p>
          <a:p>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19</a:t>
            </a:fld>
            <a:endParaRPr lang="en-US" dirty="0"/>
          </a:p>
        </p:txBody>
      </p:sp>
    </p:spTree>
    <p:extLst>
      <p:ext uri="{BB962C8B-B14F-4D97-AF65-F5344CB8AC3E}">
        <p14:creationId xmlns:p14="http://schemas.microsoft.com/office/powerpoint/2010/main" val="130527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Transportation (Infrastructure) Asset Management</a:t>
            </a:r>
          </a:p>
        </p:txBody>
      </p:sp>
      <p:sp>
        <p:nvSpPr>
          <p:cNvPr id="3" name="Content Placeholder 2"/>
          <p:cNvSpPr>
            <a:spLocks noGrp="1"/>
          </p:cNvSpPr>
          <p:nvPr>
            <p:ph sz="quarter" idx="10"/>
          </p:nvPr>
        </p:nvSpPr>
        <p:spPr>
          <a:xfrm>
            <a:off x="365759" y="1427163"/>
            <a:ext cx="4271869" cy="4792662"/>
          </a:xfrm>
        </p:spPr>
        <p:txBody>
          <a:bodyPr>
            <a:normAutofit/>
          </a:bodyPr>
          <a:lstStyle/>
          <a:p>
            <a:pPr lvl="1">
              <a:spcAft>
                <a:spcPts val="1200"/>
              </a:spcAft>
            </a:pPr>
            <a:r>
              <a:rPr lang="en-US" dirty="0"/>
              <a:t>Asset management is a systematic process of maintaining, upgrading, and operating physical assets cost-effectively. </a:t>
            </a:r>
          </a:p>
          <a:p>
            <a:pPr lvl="1"/>
            <a:r>
              <a:rPr lang="en-US" dirty="0"/>
              <a:t>It combines engineering principles with sound business practices and </a:t>
            </a:r>
            <a:r>
              <a:rPr lang="en-US" b="1" dirty="0"/>
              <a:t>economic theory</a:t>
            </a:r>
            <a:r>
              <a:rPr lang="en-US" dirty="0"/>
              <a:t>, and it provides tools to facilitate a more organized, logical approach to </a:t>
            </a:r>
            <a:r>
              <a:rPr lang="en-US" b="1" dirty="0"/>
              <a:t>decision-making</a:t>
            </a:r>
            <a:r>
              <a:rPr lang="en-US" dirty="0"/>
              <a:t>.</a:t>
            </a:r>
          </a:p>
          <a:p>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2</a:t>
            </a:fld>
            <a:endParaRPr lang="en-US" dirty="0"/>
          </a:p>
        </p:txBody>
      </p:sp>
      <p:pic>
        <p:nvPicPr>
          <p:cNvPr id="5" name="Picture 4">
            <a:extLst>
              <a:ext uri="{FF2B5EF4-FFF2-40B4-BE49-F238E27FC236}">
                <a16:creationId xmlns:a16="http://schemas.microsoft.com/office/drawing/2014/main" id="{1C49B3B8-D745-47A1-8229-2E67FEEADF02}"/>
              </a:ext>
            </a:extLst>
          </p:cNvPr>
          <p:cNvPicPr>
            <a:picLocks noChangeAspect="1"/>
          </p:cNvPicPr>
          <p:nvPr/>
        </p:nvPicPr>
        <p:blipFill rotWithShape="1">
          <a:blip r:embed="rId2"/>
          <a:srcRect l="10154" r="10769"/>
          <a:stretch/>
        </p:blipFill>
        <p:spPr>
          <a:xfrm>
            <a:off x="4637629" y="1504950"/>
            <a:ext cx="7230793" cy="4714875"/>
          </a:xfrm>
          <a:prstGeom prst="rect">
            <a:avLst/>
          </a:prstGeom>
        </p:spPr>
      </p:pic>
    </p:spTree>
    <p:extLst>
      <p:ext uri="{BB962C8B-B14F-4D97-AF65-F5344CB8AC3E}">
        <p14:creationId xmlns:p14="http://schemas.microsoft.com/office/powerpoint/2010/main" val="232875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GAM process </a:t>
            </a:r>
          </a:p>
        </p:txBody>
      </p:sp>
      <p:sp>
        <p:nvSpPr>
          <p:cNvPr id="3" name="Content Placeholder 2"/>
          <p:cNvSpPr>
            <a:spLocks noGrp="1"/>
          </p:cNvSpPr>
          <p:nvPr>
            <p:ph sz="quarter" idx="10"/>
          </p:nvPr>
        </p:nvSpPr>
        <p:spPr>
          <a:xfrm>
            <a:off x="365760" y="1427163"/>
            <a:ext cx="5465697" cy="4792662"/>
          </a:xfrm>
        </p:spPr>
        <p:txBody>
          <a:bodyPr>
            <a:normAutofit/>
          </a:bodyPr>
          <a:lstStyle/>
          <a:p>
            <a:pPr lvl="1">
              <a:spcAft>
                <a:spcPts val="1800"/>
              </a:spcAft>
            </a:pPr>
            <a:r>
              <a:rPr lang="en-US" dirty="0"/>
              <a:t>GAM includes several components and the agencies’ focus can vary.</a:t>
            </a:r>
          </a:p>
          <a:p>
            <a:pPr lvl="1">
              <a:spcAft>
                <a:spcPts val="1800"/>
              </a:spcAft>
            </a:pPr>
            <a:r>
              <a:rPr lang="en-US" dirty="0"/>
              <a:t>Generally, a GAM program includes multiple steps and requires an iterative and cyclic to improve and refine the program throughout its implementation.</a:t>
            </a:r>
          </a:p>
          <a:p>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20</a:t>
            </a:fld>
            <a:endParaRPr lang="en-US" dirty="0"/>
          </a:p>
        </p:txBody>
      </p:sp>
      <p:graphicFrame>
        <p:nvGraphicFramePr>
          <p:cNvPr id="5" name="Diagram 4">
            <a:extLst>
              <a:ext uri="{FF2B5EF4-FFF2-40B4-BE49-F238E27FC236}">
                <a16:creationId xmlns:a16="http://schemas.microsoft.com/office/drawing/2014/main" id="{31F89F6C-9C5F-4653-9B49-514C10ECD6B2}"/>
              </a:ext>
            </a:extLst>
          </p:cNvPr>
          <p:cNvGraphicFramePr/>
          <p:nvPr>
            <p:extLst>
              <p:ext uri="{D42A27DB-BD31-4B8C-83A1-F6EECF244321}">
                <p14:modId xmlns:p14="http://schemas.microsoft.com/office/powerpoint/2010/main" val="3826235137"/>
              </p:ext>
            </p:extLst>
          </p:nvPr>
        </p:nvGraphicFramePr>
        <p:xfrm>
          <a:off x="5831457" y="1155940"/>
          <a:ext cx="5872866" cy="4573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2093EFD-8EF2-4ED6-B499-FC034CB62E10}"/>
              </a:ext>
            </a:extLst>
          </p:cNvPr>
          <p:cNvSpPr txBox="1"/>
          <p:nvPr/>
        </p:nvSpPr>
        <p:spPr>
          <a:xfrm>
            <a:off x="6278024" y="5926060"/>
            <a:ext cx="4979732" cy="369332"/>
          </a:xfrm>
          <a:prstGeom prst="rect">
            <a:avLst/>
          </a:prstGeom>
          <a:noFill/>
        </p:spPr>
        <p:txBody>
          <a:bodyPr wrap="square" rtlCol="0">
            <a:spAutoFit/>
          </a:bodyPr>
          <a:lstStyle/>
          <a:p>
            <a:pPr algn="ctr"/>
            <a:r>
              <a:rPr lang="en-US" sz="1800" dirty="0"/>
              <a:t>Implementation steps, NCHRP Project 24-46 </a:t>
            </a:r>
          </a:p>
        </p:txBody>
      </p:sp>
    </p:spTree>
    <p:extLst>
      <p:ext uri="{BB962C8B-B14F-4D97-AF65-F5344CB8AC3E}">
        <p14:creationId xmlns:p14="http://schemas.microsoft.com/office/powerpoint/2010/main" val="3371523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Asset Inventory and Condition: Defining and Locating Assets</a:t>
            </a:r>
          </a:p>
        </p:txBody>
      </p:sp>
      <p:sp>
        <p:nvSpPr>
          <p:cNvPr id="3" name="Content Placeholder 2"/>
          <p:cNvSpPr>
            <a:spLocks noGrp="1"/>
          </p:cNvSpPr>
          <p:nvPr>
            <p:ph sz="quarter" idx="10"/>
          </p:nvPr>
        </p:nvSpPr>
        <p:spPr/>
        <p:txBody>
          <a:bodyPr/>
          <a:lstStyle/>
          <a:p>
            <a:pPr lvl="1"/>
            <a:r>
              <a:rPr lang="en-US" dirty="0"/>
              <a:t>Need to identify the asset type and the size of the assets to be included in a GAM.</a:t>
            </a:r>
          </a:p>
          <a:p>
            <a:pPr lvl="1"/>
            <a:r>
              <a:rPr lang="en-US" dirty="0"/>
              <a:t>Currently, most agencies do not have the assets in a single database.</a:t>
            </a:r>
          </a:p>
          <a:p>
            <a:pPr lvl="1"/>
            <a:r>
              <a:rPr lang="en-US" dirty="0"/>
              <a:t>Remote sensing, geophysical technologies, and other sensors can facilitate the process. </a:t>
            </a:r>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21</a:t>
            </a:fld>
            <a:endParaRPr lang="en-US" dirty="0"/>
          </a:p>
        </p:txBody>
      </p:sp>
      <p:pic>
        <p:nvPicPr>
          <p:cNvPr id="5" name="Picture 4">
            <a:extLst>
              <a:ext uri="{FF2B5EF4-FFF2-40B4-BE49-F238E27FC236}">
                <a16:creationId xmlns:a16="http://schemas.microsoft.com/office/drawing/2014/main" id="{E5E4C8C4-97B8-4490-B40C-54D61D4BD16E}"/>
              </a:ext>
            </a:extLst>
          </p:cNvPr>
          <p:cNvPicPr>
            <a:picLocks noChangeAspect="1"/>
          </p:cNvPicPr>
          <p:nvPr/>
        </p:nvPicPr>
        <p:blipFill rotWithShape="1">
          <a:blip r:embed="rId3"/>
          <a:srcRect l="12551" t="7729" r="13304" b="7751"/>
          <a:stretch/>
        </p:blipFill>
        <p:spPr>
          <a:xfrm>
            <a:off x="662221" y="2807898"/>
            <a:ext cx="4777202" cy="3063240"/>
          </a:xfrm>
          <a:prstGeom prst="rect">
            <a:avLst/>
          </a:prstGeom>
        </p:spPr>
      </p:pic>
      <p:pic>
        <p:nvPicPr>
          <p:cNvPr id="7" name="Picture 6">
            <a:extLst>
              <a:ext uri="{FF2B5EF4-FFF2-40B4-BE49-F238E27FC236}">
                <a16:creationId xmlns:a16="http://schemas.microsoft.com/office/drawing/2014/main" id="{AFB51A51-B64A-4361-BB42-2783A086959A}"/>
              </a:ext>
            </a:extLst>
          </p:cNvPr>
          <p:cNvPicPr>
            <a:picLocks noChangeAspect="1"/>
          </p:cNvPicPr>
          <p:nvPr/>
        </p:nvPicPr>
        <p:blipFill>
          <a:blip r:embed="rId4"/>
          <a:stretch>
            <a:fillRect/>
          </a:stretch>
        </p:blipFill>
        <p:spPr>
          <a:xfrm>
            <a:off x="6059708" y="2807898"/>
            <a:ext cx="5470071" cy="3063240"/>
          </a:xfrm>
          <a:prstGeom prst="rect">
            <a:avLst/>
          </a:prstGeom>
        </p:spPr>
      </p:pic>
      <p:sp>
        <p:nvSpPr>
          <p:cNvPr id="8" name="TextBox 7">
            <a:extLst>
              <a:ext uri="{FF2B5EF4-FFF2-40B4-BE49-F238E27FC236}">
                <a16:creationId xmlns:a16="http://schemas.microsoft.com/office/drawing/2014/main" id="{252B2BFE-091D-4997-B9BD-30ECC5516FC6}"/>
              </a:ext>
            </a:extLst>
          </p:cNvPr>
          <p:cNvSpPr txBox="1"/>
          <p:nvPr/>
        </p:nvSpPr>
        <p:spPr>
          <a:xfrm>
            <a:off x="6096000" y="5969479"/>
            <a:ext cx="5428891" cy="369332"/>
          </a:xfrm>
          <a:prstGeom prst="rect">
            <a:avLst/>
          </a:prstGeom>
          <a:noFill/>
        </p:spPr>
        <p:txBody>
          <a:bodyPr wrap="square" rtlCol="0">
            <a:spAutoFit/>
          </a:bodyPr>
          <a:lstStyle/>
          <a:p>
            <a:pPr algn="ctr"/>
            <a:r>
              <a:rPr lang="de-DE" sz="1800"/>
              <a:t>Mickel, H. B., &amp; Hagert, J. R. (2016)</a:t>
            </a:r>
            <a:endParaRPr lang="en-US" sz="1800" dirty="0"/>
          </a:p>
        </p:txBody>
      </p:sp>
      <p:sp>
        <p:nvSpPr>
          <p:cNvPr id="9" name="TextBox 8">
            <a:extLst>
              <a:ext uri="{FF2B5EF4-FFF2-40B4-BE49-F238E27FC236}">
                <a16:creationId xmlns:a16="http://schemas.microsoft.com/office/drawing/2014/main" id="{763923CC-9277-44D4-8A44-389C69F43CD4}"/>
              </a:ext>
            </a:extLst>
          </p:cNvPr>
          <p:cNvSpPr txBox="1"/>
          <p:nvPr/>
        </p:nvSpPr>
        <p:spPr>
          <a:xfrm>
            <a:off x="662220" y="5871137"/>
            <a:ext cx="4777203" cy="646331"/>
          </a:xfrm>
          <a:prstGeom prst="rect">
            <a:avLst/>
          </a:prstGeom>
          <a:noFill/>
        </p:spPr>
        <p:txBody>
          <a:bodyPr wrap="square" rtlCol="0">
            <a:spAutoFit/>
          </a:bodyPr>
          <a:lstStyle/>
          <a:p>
            <a:pPr algn="ctr"/>
            <a:r>
              <a:rPr lang="de-DE" sz="1800" dirty="0"/>
              <a:t>A Alhasan, MP McGuire, PKR Vennapusa, DJ White. (2016)</a:t>
            </a:r>
            <a:endParaRPr lang="en-US" sz="1800" dirty="0"/>
          </a:p>
        </p:txBody>
      </p:sp>
    </p:spTree>
    <p:extLst>
      <p:ext uri="{BB962C8B-B14F-4D97-AF65-F5344CB8AC3E}">
        <p14:creationId xmlns:p14="http://schemas.microsoft.com/office/powerpoint/2010/main" val="2817078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78" y="429768"/>
            <a:ext cx="12032522" cy="1026187"/>
          </a:xfrm>
        </p:spPr>
        <p:txBody>
          <a:bodyPr/>
          <a:lstStyle/>
          <a:p>
            <a:r>
              <a:rPr lang="en-US" dirty="0"/>
              <a:t>Asset Inventory and Condition: Assess Assets Condition (1 of 2)</a:t>
            </a:r>
          </a:p>
        </p:txBody>
      </p:sp>
      <p:sp>
        <p:nvSpPr>
          <p:cNvPr id="3" name="Content Placeholder 2"/>
          <p:cNvSpPr>
            <a:spLocks noGrp="1"/>
          </p:cNvSpPr>
          <p:nvPr>
            <p:ph sz="quarter" idx="10"/>
          </p:nvPr>
        </p:nvSpPr>
        <p:spPr>
          <a:xfrm>
            <a:off x="309487" y="1427163"/>
            <a:ext cx="4331525" cy="4792662"/>
          </a:xfrm>
        </p:spPr>
        <p:txBody>
          <a:bodyPr/>
          <a:lstStyle/>
          <a:p>
            <a:pPr lvl="1"/>
            <a:r>
              <a:rPr lang="en-US" dirty="0"/>
              <a:t>Unlike other transportation assets such as pavements and bridges, geotechnical assets do not have clear definitions of homogenous condition indices or measurements.</a:t>
            </a:r>
          </a:p>
          <a:p>
            <a:pPr lvl="1"/>
            <a:r>
              <a:rPr lang="en-US" dirty="0"/>
              <a:t>Condition assessment has mainly focused on the ultimate limit state. </a:t>
            </a:r>
          </a:p>
          <a:p>
            <a:pPr lvl="1"/>
            <a:r>
              <a:rPr lang="en-US" dirty="0"/>
              <a:t>Homogenous Performance metrics should account for ultimate and serviceability limit states. </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22</a:t>
            </a:fld>
            <a:endParaRPr lang="en-US" dirty="0"/>
          </a:p>
        </p:txBody>
      </p:sp>
      <p:sp>
        <p:nvSpPr>
          <p:cNvPr id="8" name="TextBox 7">
            <a:extLst>
              <a:ext uri="{FF2B5EF4-FFF2-40B4-BE49-F238E27FC236}">
                <a16:creationId xmlns:a16="http://schemas.microsoft.com/office/drawing/2014/main" id="{81BD4D69-5018-4D76-AF4C-3E29A7160578}"/>
              </a:ext>
            </a:extLst>
          </p:cNvPr>
          <p:cNvSpPr txBox="1"/>
          <p:nvPr/>
        </p:nvSpPr>
        <p:spPr>
          <a:xfrm>
            <a:off x="4968815" y="6121349"/>
            <a:ext cx="6614740" cy="369332"/>
          </a:xfrm>
          <a:prstGeom prst="rect">
            <a:avLst/>
          </a:prstGeom>
          <a:noFill/>
        </p:spPr>
        <p:txBody>
          <a:bodyPr wrap="square" rtlCol="0">
            <a:spAutoFit/>
          </a:bodyPr>
          <a:lstStyle/>
          <a:p>
            <a:pPr algn="ctr"/>
            <a:r>
              <a:rPr lang="en-US" sz="1800" dirty="0"/>
              <a:t>Example of performance assessment framework for MSE walls</a:t>
            </a:r>
          </a:p>
        </p:txBody>
      </p:sp>
      <p:pic>
        <p:nvPicPr>
          <p:cNvPr id="9" name="Picture 8">
            <a:extLst>
              <a:ext uri="{FF2B5EF4-FFF2-40B4-BE49-F238E27FC236}">
                <a16:creationId xmlns:a16="http://schemas.microsoft.com/office/drawing/2014/main" id="{CAE4DBC8-0667-45CE-8536-6C16EF9B763D}"/>
              </a:ext>
            </a:extLst>
          </p:cNvPr>
          <p:cNvPicPr>
            <a:picLocks noChangeAspect="1"/>
          </p:cNvPicPr>
          <p:nvPr/>
        </p:nvPicPr>
        <p:blipFill rotWithShape="1">
          <a:blip r:embed="rId3"/>
          <a:srcRect l="668" t="-24832" r="55328" b="24832"/>
          <a:stretch/>
        </p:blipFill>
        <p:spPr>
          <a:xfrm>
            <a:off x="5296621" y="-138660"/>
            <a:ext cx="4508738" cy="6022783"/>
          </a:xfrm>
          <a:prstGeom prst="rect">
            <a:avLst/>
          </a:prstGeom>
        </p:spPr>
      </p:pic>
    </p:spTree>
    <p:extLst>
      <p:ext uri="{BB962C8B-B14F-4D97-AF65-F5344CB8AC3E}">
        <p14:creationId xmlns:p14="http://schemas.microsoft.com/office/powerpoint/2010/main" val="84100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78" y="429768"/>
            <a:ext cx="12032522" cy="1026187"/>
          </a:xfrm>
        </p:spPr>
        <p:txBody>
          <a:bodyPr/>
          <a:lstStyle/>
          <a:p>
            <a:r>
              <a:rPr lang="en-US" dirty="0"/>
              <a:t>Asset Inventory and Condition: Assess Assets Condition (1 of 2)</a:t>
            </a:r>
          </a:p>
        </p:txBody>
      </p:sp>
      <p:sp>
        <p:nvSpPr>
          <p:cNvPr id="3" name="Content Placeholder 2"/>
          <p:cNvSpPr>
            <a:spLocks noGrp="1"/>
          </p:cNvSpPr>
          <p:nvPr>
            <p:ph sz="quarter" idx="10"/>
          </p:nvPr>
        </p:nvSpPr>
        <p:spPr>
          <a:xfrm>
            <a:off x="309487" y="1427163"/>
            <a:ext cx="4331525" cy="4792662"/>
          </a:xfrm>
        </p:spPr>
        <p:txBody>
          <a:bodyPr/>
          <a:lstStyle/>
          <a:p>
            <a:pPr lvl="1"/>
            <a:r>
              <a:rPr lang="en-US" dirty="0"/>
              <a:t>Unlike other transportation assets such as pavements and bridges, geotechnical assets do not have clear definitions of homogenous condition indices or measurements.</a:t>
            </a:r>
          </a:p>
          <a:p>
            <a:pPr lvl="1"/>
            <a:r>
              <a:rPr lang="en-US" dirty="0"/>
              <a:t>Condition assessment has mainly focused on the ultimate limit state. </a:t>
            </a:r>
          </a:p>
          <a:p>
            <a:pPr lvl="1"/>
            <a:r>
              <a:rPr lang="en-US" dirty="0"/>
              <a:t>Homogenous Performance metrics should account for ultimate and serviceability limit states. </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23</a:t>
            </a:fld>
            <a:endParaRPr lang="en-US" dirty="0"/>
          </a:p>
        </p:txBody>
      </p:sp>
      <p:sp>
        <p:nvSpPr>
          <p:cNvPr id="8" name="TextBox 7">
            <a:extLst>
              <a:ext uri="{FF2B5EF4-FFF2-40B4-BE49-F238E27FC236}">
                <a16:creationId xmlns:a16="http://schemas.microsoft.com/office/drawing/2014/main" id="{81BD4D69-5018-4D76-AF4C-3E29A7160578}"/>
              </a:ext>
            </a:extLst>
          </p:cNvPr>
          <p:cNvSpPr txBox="1"/>
          <p:nvPr/>
        </p:nvSpPr>
        <p:spPr>
          <a:xfrm>
            <a:off x="4968815" y="6121349"/>
            <a:ext cx="6614740" cy="369332"/>
          </a:xfrm>
          <a:prstGeom prst="rect">
            <a:avLst/>
          </a:prstGeom>
          <a:noFill/>
        </p:spPr>
        <p:txBody>
          <a:bodyPr wrap="square" rtlCol="0">
            <a:spAutoFit/>
          </a:bodyPr>
          <a:lstStyle/>
          <a:p>
            <a:pPr algn="ctr"/>
            <a:r>
              <a:rPr lang="en-US" sz="1800" dirty="0"/>
              <a:t>Example of performance assessment framework for MSE walls</a:t>
            </a:r>
          </a:p>
        </p:txBody>
      </p:sp>
      <p:pic>
        <p:nvPicPr>
          <p:cNvPr id="9" name="Picture 8">
            <a:extLst>
              <a:ext uri="{FF2B5EF4-FFF2-40B4-BE49-F238E27FC236}">
                <a16:creationId xmlns:a16="http://schemas.microsoft.com/office/drawing/2014/main" id="{CAE4DBC8-0667-45CE-8536-6C16EF9B763D}"/>
              </a:ext>
            </a:extLst>
          </p:cNvPr>
          <p:cNvPicPr>
            <a:picLocks noChangeAspect="1"/>
          </p:cNvPicPr>
          <p:nvPr/>
        </p:nvPicPr>
        <p:blipFill rotWithShape="1">
          <a:blip r:embed="rId3"/>
          <a:srcRect l="8467"/>
          <a:stretch/>
        </p:blipFill>
        <p:spPr>
          <a:xfrm>
            <a:off x="4641012" y="1396843"/>
            <a:ext cx="7357005" cy="4724506"/>
          </a:xfrm>
          <a:prstGeom prst="rect">
            <a:avLst/>
          </a:prstGeom>
        </p:spPr>
      </p:pic>
    </p:spTree>
    <p:extLst>
      <p:ext uri="{BB962C8B-B14F-4D97-AF65-F5344CB8AC3E}">
        <p14:creationId xmlns:p14="http://schemas.microsoft.com/office/powerpoint/2010/main" val="580855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Remarks </a:t>
            </a:r>
          </a:p>
        </p:txBody>
      </p:sp>
      <p:sp>
        <p:nvSpPr>
          <p:cNvPr id="3" name="Content Placeholder 2"/>
          <p:cNvSpPr>
            <a:spLocks noGrp="1"/>
          </p:cNvSpPr>
          <p:nvPr>
            <p:ph sz="quarter" idx="10"/>
          </p:nvPr>
        </p:nvSpPr>
        <p:spPr/>
        <p:txBody>
          <a:bodyPr>
            <a:normAutofit/>
          </a:bodyPr>
          <a:lstStyle/>
          <a:p>
            <a:pPr lvl="1"/>
            <a:r>
              <a:rPr lang="en-US" dirty="0"/>
              <a:t>GAM programs are at a very early stage and still not considered by all agencies.</a:t>
            </a:r>
          </a:p>
          <a:p>
            <a:pPr lvl="1"/>
            <a:r>
              <a:rPr lang="en-US" dirty="0"/>
              <a:t>GAM is a tool to improve planning and should not be considered as a burden.</a:t>
            </a:r>
          </a:p>
          <a:p>
            <a:pPr lvl="1"/>
            <a:r>
              <a:rPr lang="en-US" dirty="0"/>
              <a:t>There is a lot to be learned and improved from other established TAM programs. </a:t>
            </a:r>
          </a:p>
          <a:p>
            <a:pPr lvl="1"/>
            <a:r>
              <a:rPr lang="en-US" dirty="0"/>
              <a:t>Geotechnical assets are unique due to their heterogeneity and their uncertainty should be handled properly through robust models and techniques. </a:t>
            </a:r>
          </a:p>
        </p:txBody>
      </p:sp>
      <p:sp>
        <p:nvSpPr>
          <p:cNvPr id="4" name="Slide Number Placeholder 3"/>
          <p:cNvSpPr>
            <a:spLocks noGrp="1"/>
          </p:cNvSpPr>
          <p:nvPr>
            <p:ph type="sldNum" sz="quarter" idx="11"/>
          </p:nvPr>
        </p:nvSpPr>
        <p:spPr/>
        <p:txBody>
          <a:bodyPr/>
          <a:lstStyle/>
          <a:p>
            <a:fld id="{D54E1657-B2CE-DF49-8C24-138AB0399259}" type="slidenum">
              <a:rPr lang="en-US" smtClean="0"/>
              <a:pPr/>
              <a:t>24</a:t>
            </a:fld>
            <a:endParaRPr lang="en-US" dirty="0"/>
          </a:p>
        </p:txBody>
      </p:sp>
    </p:spTree>
    <p:extLst>
      <p:ext uri="{BB962C8B-B14F-4D97-AF65-F5344CB8AC3E}">
        <p14:creationId xmlns:p14="http://schemas.microsoft.com/office/powerpoint/2010/main" val="2199022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Towards Multimodal Asset Management System</a:t>
            </a:r>
          </a:p>
        </p:txBody>
      </p:sp>
      <p:sp>
        <p:nvSpPr>
          <p:cNvPr id="3" name="Content Placeholder 2"/>
          <p:cNvSpPr>
            <a:spLocks noGrp="1"/>
          </p:cNvSpPr>
          <p:nvPr>
            <p:ph sz="quarter" idx="10"/>
          </p:nvPr>
        </p:nvSpPr>
        <p:spPr/>
        <p:txBody>
          <a:bodyPr/>
          <a:lstStyle/>
          <a:p>
            <a:pPr lvl="1"/>
            <a:r>
              <a:rPr lang="en-US" dirty="0"/>
              <a:t>Cannot emphasize enough how important is communication and coordination.</a:t>
            </a:r>
          </a:p>
          <a:p>
            <a:pPr lvl="1"/>
            <a:r>
              <a:rPr lang="en-US" dirty="0"/>
              <a:t>AM programs serves multiple groups and a wide range of purposes. </a:t>
            </a:r>
          </a:p>
          <a:p>
            <a:pPr lvl="1"/>
            <a:r>
              <a:rPr lang="en-US" dirty="0"/>
              <a:t>Summarizing data-driven findings properly are the most critical to support decision makers. </a:t>
            </a:r>
          </a:p>
          <a:p>
            <a:pPr lvl="1"/>
            <a:r>
              <a:rPr lang="en-US" dirty="0"/>
              <a:t>Understanding the challenges with the decision-making process is critical to have a realistic decision support tools</a:t>
            </a:r>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25</a:t>
            </a:fld>
            <a:endParaRPr lang="en-US" dirty="0"/>
          </a:p>
        </p:txBody>
      </p:sp>
    </p:spTree>
    <p:extLst>
      <p:ext uri="{BB962C8B-B14F-4D97-AF65-F5344CB8AC3E}">
        <p14:creationId xmlns:p14="http://schemas.microsoft.com/office/powerpoint/2010/main" val="91665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prstGeom prst="rect">
            <a:avLst/>
          </a:prstGeom>
        </p:spPr>
        <p:txBody>
          <a:bodyPr/>
          <a:lstStyle/>
          <a:p>
            <a:fld id="{D54E1657-B2CE-DF49-8C24-138AB0399259}" type="slidenum">
              <a:rPr lang="en-US" smtClean="0"/>
              <a:pPr/>
              <a:t>26</a:t>
            </a:fld>
            <a:endParaRPr lang="en-US" dirty="0"/>
          </a:p>
        </p:txBody>
      </p:sp>
      <p:sp>
        <p:nvSpPr>
          <p:cNvPr id="3" name="Title 2"/>
          <p:cNvSpPr>
            <a:spLocks noGrp="1"/>
          </p:cNvSpPr>
          <p:nvPr>
            <p:ph type="title" idx="4294967295"/>
          </p:nvPr>
        </p:nvSpPr>
        <p:spPr>
          <a:xfrm>
            <a:off x="760413" y="862643"/>
            <a:ext cx="11431587" cy="3029420"/>
          </a:xfrm>
        </p:spPr>
        <p:txBody>
          <a:bodyPr>
            <a:normAutofit/>
          </a:bodyPr>
          <a:lstStyle/>
          <a:p>
            <a:r>
              <a:rPr lang="en-US" sz="2800" dirty="0"/>
              <a:t>Questions?</a:t>
            </a:r>
            <a:br>
              <a:rPr lang="en-US" sz="2800" dirty="0"/>
            </a:br>
            <a:br>
              <a:rPr lang="en-US" sz="2800" dirty="0"/>
            </a:br>
            <a:br>
              <a:rPr lang="en-US" sz="2800" dirty="0"/>
            </a:br>
            <a:br>
              <a:rPr lang="en-US" sz="2800" dirty="0"/>
            </a:br>
            <a:r>
              <a:rPr lang="en-US" sz="2800" dirty="0"/>
              <a:t>Rami Chkaiban</a:t>
            </a:r>
            <a:br>
              <a:rPr lang="en-US" sz="2800" dirty="0"/>
            </a:br>
            <a:r>
              <a:rPr lang="en-US" sz="2800" dirty="0"/>
              <a:t>Senior Engineer</a:t>
            </a:r>
            <a:br>
              <a:rPr lang="en-US" sz="2800" dirty="0"/>
            </a:br>
            <a:r>
              <a:rPr lang="en-US" sz="2800" dirty="0"/>
              <a:t>email: </a:t>
            </a:r>
            <a:r>
              <a:rPr lang="en-US" sz="2800" dirty="0">
                <a:hlinkClick r:id="rId3"/>
              </a:rPr>
              <a:t>rchkaiban@ara.com</a:t>
            </a:r>
            <a:r>
              <a:rPr lang="en-US" sz="2800" dirty="0"/>
              <a:t> | Phone: 775-247-4343 </a:t>
            </a:r>
          </a:p>
        </p:txBody>
      </p:sp>
    </p:spTree>
    <p:extLst>
      <p:ext uri="{BB962C8B-B14F-4D97-AF65-F5344CB8AC3E}">
        <p14:creationId xmlns:p14="http://schemas.microsoft.com/office/powerpoint/2010/main" val="4168502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D54E1657-B2CE-DF49-8C24-138AB0399259}" type="slidenum">
              <a:rPr lang="en-US" smtClean="0"/>
              <a:pPr/>
              <a:t>3</a:t>
            </a:fld>
            <a:endParaRPr lang="en-US" dirty="0"/>
          </a:p>
        </p:txBody>
      </p:sp>
      <p:sp>
        <p:nvSpPr>
          <p:cNvPr id="11" name="Rectangle: Rounded Corners 10">
            <a:extLst>
              <a:ext uri="{FF2B5EF4-FFF2-40B4-BE49-F238E27FC236}">
                <a16:creationId xmlns:a16="http://schemas.microsoft.com/office/drawing/2014/main" id="{F51C0DD9-D2AC-370B-1CA1-761B9313477E}"/>
              </a:ext>
            </a:extLst>
          </p:cNvPr>
          <p:cNvSpPr/>
          <p:nvPr/>
        </p:nvSpPr>
        <p:spPr>
          <a:xfrm>
            <a:off x="268193" y="2285059"/>
            <a:ext cx="2158379" cy="1487123"/>
          </a:xfrm>
          <a:prstGeom prst="roundRect">
            <a:avLst/>
          </a:prstGeom>
          <a:blipFill rotWithShape="1">
            <a:blip r:embed="rId2"/>
            <a:srcRect/>
            <a:stretch>
              <a:fillRect t="-9000" b="-9000"/>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2" name="Group 11">
            <a:extLst>
              <a:ext uri="{FF2B5EF4-FFF2-40B4-BE49-F238E27FC236}">
                <a16:creationId xmlns:a16="http://schemas.microsoft.com/office/drawing/2014/main" id="{695FD6FB-2EE8-F44E-AC9F-3E0BB6AD546B}"/>
              </a:ext>
            </a:extLst>
          </p:cNvPr>
          <p:cNvGrpSpPr/>
          <p:nvPr/>
        </p:nvGrpSpPr>
        <p:grpSpPr>
          <a:xfrm>
            <a:off x="268193" y="3772183"/>
            <a:ext cx="2158379" cy="800758"/>
            <a:chOff x="6255" y="2739513"/>
            <a:chExt cx="2158379" cy="800758"/>
          </a:xfrm>
        </p:grpSpPr>
        <p:sp>
          <p:nvSpPr>
            <p:cNvPr id="29" name="Rectangle 28">
              <a:extLst>
                <a:ext uri="{FF2B5EF4-FFF2-40B4-BE49-F238E27FC236}">
                  <a16:creationId xmlns:a16="http://schemas.microsoft.com/office/drawing/2014/main" id="{6EB4D5B2-E7D8-5113-2A5E-469280573743}"/>
                </a:ext>
              </a:extLst>
            </p:cNvPr>
            <p:cNvSpPr/>
            <p:nvPr/>
          </p:nvSpPr>
          <p:spPr>
            <a:xfrm>
              <a:off x="6255" y="2739513"/>
              <a:ext cx="2158379" cy="800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D4E6C3A8-A56B-F430-14F3-7D89EC2B5A76}"/>
                </a:ext>
              </a:extLst>
            </p:cNvPr>
            <p:cNvSpPr txBox="1"/>
            <p:nvPr/>
          </p:nvSpPr>
          <p:spPr>
            <a:xfrm>
              <a:off x="6255" y="2739513"/>
              <a:ext cx="2158379" cy="800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GIS</a:t>
              </a:r>
            </a:p>
          </p:txBody>
        </p:sp>
      </p:grpSp>
      <p:sp>
        <p:nvSpPr>
          <p:cNvPr id="13" name="Rectangle: Rounded Corners 12">
            <a:extLst>
              <a:ext uri="{FF2B5EF4-FFF2-40B4-BE49-F238E27FC236}">
                <a16:creationId xmlns:a16="http://schemas.microsoft.com/office/drawing/2014/main" id="{CC503823-BDAD-F2CC-9C57-6639BF214986}"/>
              </a:ext>
            </a:extLst>
          </p:cNvPr>
          <p:cNvSpPr/>
          <p:nvPr/>
        </p:nvSpPr>
        <p:spPr>
          <a:xfrm>
            <a:off x="2642501" y="2285059"/>
            <a:ext cx="2158379" cy="1487123"/>
          </a:xfrm>
          <a:prstGeom prst="roundRect">
            <a:avLst/>
          </a:prstGeom>
          <a:blipFill>
            <a:blip r:embed="rId3">
              <a:extLst>
                <a:ext uri="{28A0092B-C50C-407E-A947-70E740481C1C}">
                  <a14:useLocalDpi xmlns:a14="http://schemas.microsoft.com/office/drawing/2010/main" val="0"/>
                </a:ext>
              </a:extLst>
            </a:blip>
            <a:srcRect/>
            <a:stretch>
              <a:fillRect t="-16000" b="-16000"/>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4" name="Group 13">
            <a:extLst>
              <a:ext uri="{FF2B5EF4-FFF2-40B4-BE49-F238E27FC236}">
                <a16:creationId xmlns:a16="http://schemas.microsoft.com/office/drawing/2014/main" id="{182478C6-2871-431B-404D-DAB92D935AB3}"/>
              </a:ext>
            </a:extLst>
          </p:cNvPr>
          <p:cNvGrpSpPr/>
          <p:nvPr/>
        </p:nvGrpSpPr>
        <p:grpSpPr>
          <a:xfrm>
            <a:off x="2642501" y="3772183"/>
            <a:ext cx="2158379" cy="800758"/>
            <a:chOff x="2380563" y="2739513"/>
            <a:chExt cx="2158379" cy="800758"/>
          </a:xfrm>
        </p:grpSpPr>
        <p:sp>
          <p:nvSpPr>
            <p:cNvPr id="27" name="Rectangle 26">
              <a:extLst>
                <a:ext uri="{FF2B5EF4-FFF2-40B4-BE49-F238E27FC236}">
                  <a16:creationId xmlns:a16="http://schemas.microsoft.com/office/drawing/2014/main" id="{32EF88E0-99B5-A7EF-CC7A-A0002EBAB5D6}"/>
                </a:ext>
              </a:extLst>
            </p:cNvPr>
            <p:cNvSpPr/>
            <p:nvPr/>
          </p:nvSpPr>
          <p:spPr>
            <a:xfrm>
              <a:off x="2380563" y="2739513"/>
              <a:ext cx="2158379" cy="800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1C5E2A3F-9BAE-21BD-09B0-E813A882AA0B}"/>
                </a:ext>
              </a:extLst>
            </p:cNvPr>
            <p:cNvSpPr txBox="1"/>
            <p:nvPr/>
          </p:nvSpPr>
          <p:spPr>
            <a:xfrm>
              <a:off x="2380563" y="2739513"/>
              <a:ext cx="2158379" cy="800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Inventory</a:t>
              </a:r>
            </a:p>
          </p:txBody>
        </p:sp>
      </p:grpSp>
      <p:sp>
        <p:nvSpPr>
          <p:cNvPr id="15" name="Rectangle: Rounded Corners 14">
            <a:extLst>
              <a:ext uri="{FF2B5EF4-FFF2-40B4-BE49-F238E27FC236}">
                <a16:creationId xmlns:a16="http://schemas.microsoft.com/office/drawing/2014/main" id="{A2B345C3-6702-0F34-E685-A71F68B9CE9C}"/>
              </a:ext>
            </a:extLst>
          </p:cNvPr>
          <p:cNvSpPr/>
          <p:nvPr/>
        </p:nvSpPr>
        <p:spPr>
          <a:xfrm>
            <a:off x="5016810" y="2285059"/>
            <a:ext cx="2158379" cy="1487123"/>
          </a:xfrm>
          <a:prstGeom prst="roundRect">
            <a:avLst/>
          </a:prstGeom>
          <a:blipFill dpi="0" rotWithShape="1">
            <a:blip r:embed="rId4">
              <a:extLst>
                <a:ext uri="{28A0092B-C50C-407E-A947-70E740481C1C}">
                  <a14:useLocalDpi xmlns:a14="http://schemas.microsoft.com/office/drawing/2010/main" val="0"/>
                </a:ext>
              </a:extLst>
            </a:blip>
            <a:srcRect/>
            <a:stretch>
              <a:fillRect l="-2" t="-6950" r="2" b="-81050"/>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6" name="Group 15">
            <a:extLst>
              <a:ext uri="{FF2B5EF4-FFF2-40B4-BE49-F238E27FC236}">
                <a16:creationId xmlns:a16="http://schemas.microsoft.com/office/drawing/2014/main" id="{66BFF12F-7A2C-DF26-1AD0-03745DBC32C8}"/>
              </a:ext>
            </a:extLst>
          </p:cNvPr>
          <p:cNvGrpSpPr/>
          <p:nvPr/>
        </p:nvGrpSpPr>
        <p:grpSpPr>
          <a:xfrm>
            <a:off x="5016810" y="3772183"/>
            <a:ext cx="2158379" cy="800758"/>
            <a:chOff x="4754872" y="2739513"/>
            <a:chExt cx="2158379" cy="800758"/>
          </a:xfrm>
        </p:grpSpPr>
        <p:sp>
          <p:nvSpPr>
            <p:cNvPr id="25" name="Rectangle 24">
              <a:extLst>
                <a:ext uri="{FF2B5EF4-FFF2-40B4-BE49-F238E27FC236}">
                  <a16:creationId xmlns:a16="http://schemas.microsoft.com/office/drawing/2014/main" id="{FAC821ED-FFE1-941A-0D9F-C09D53F04376}"/>
                </a:ext>
              </a:extLst>
            </p:cNvPr>
            <p:cNvSpPr/>
            <p:nvPr/>
          </p:nvSpPr>
          <p:spPr>
            <a:xfrm>
              <a:off x="4754872" y="2739513"/>
              <a:ext cx="2158379" cy="800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6" name="TextBox 25">
              <a:extLst>
                <a:ext uri="{FF2B5EF4-FFF2-40B4-BE49-F238E27FC236}">
                  <a16:creationId xmlns:a16="http://schemas.microsoft.com/office/drawing/2014/main" id="{CD0C712B-91A5-67A9-7154-C76F80B6B9AF}"/>
                </a:ext>
              </a:extLst>
            </p:cNvPr>
            <p:cNvSpPr txBox="1"/>
            <p:nvPr/>
          </p:nvSpPr>
          <p:spPr>
            <a:xfrm>
              <a:off x="4754872" y="2739513"/>
              <a:ext cx="2158379" cy="800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Work Management</a:t>
              </a:r>
            </a:p>
          </p:txBody>
        </p:sp>
      </p:grpSp>
      <p:sp>
        <p:nvSpPr>
          <p:cNvPr id="17" name="Rectangle: Rounded Corners 16">
            <a:extLst>
              <a:ext uri="{FF2B5EF4-FFF2-40B4-BE49-F238E27FC236}">
                <a16:creationId xmlns:a16="http://schemas.microsoft.com/office/drawing/2014/main" id="{8F8F9550-642D-4848-6453-EFFDEB65F465}"/>
              </a:ext>
            </a:extLst>
          </p:cNvPr>
          <p:cNvSpPr/>
          <p:nvPr/>
        </p:nvSpPr>
        <p:spPr>
          <a:xfrm>
            <a:off x="7391119" y="2285059"/>
            <a:ext cx="2158379" cy="1487123"/>
          </a:xfrm>
          <a:prstGeom prst="roundRect">
            <a:avLst/>
          </a:prstGeom>
          <a:blipFill>
            <a:blip r:embed="rId5">
              <a:extLst>
                <a:ext uri="{28A0092B-C50C-407E-A947-70E740481C1C}">
                  <a14:useLocalDpi xmlns:a14="http://schemas.microsoft.com/office/drawing/2010/main" val="0"/>
                </a:ext>
              </a:extLst>
            </a:blip>
            <a:srcRect/>
            <a:stretch>
              <a:fillRect l="-2000" r="-2000"/>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18" name="Group 17">
            <a:extLst>
              <a:ext uri="{FF2B5EF4-FFF2-40B4-BE49-F238E27FC236}">
                <a16:creationId xmlns:a16="http://schemas.microsoft.com/office/drawing/2014/main" id="{D0A93EB8-C396-96FE-F49E-2F5900953803}"/>
              </a:ext>
            </a:extLst>
          </p:cNvPr>
          <p:cNvGrpSpPr/>
          <p:nvPr/>
        </p:nvGrpSpPr>
        <p:grpSpPr>
          <a:xfrm>
            <a:off x="7391119" y="3772183"/>
            <a:ext cx="2158379" cy="800758"/>
            <a:chOff x="7129181" y="2739513"/>
            <a:chExt cx="2158379" cy="800758"/>
          </a:xfrm>
        </p:grpSpPr>
        <p:sp>
          <p:nvSpPr>
            <p:cNvPr id="23" name="Rectangle 22">
              <a:extLst>
                <a:ext uri="{FF2B5EF4-FFF2-40B4-BE49-F238E27FC236}">
                  <a16:creationId xmlns:a16="http://schemas.microsoft.com/office/drawing/2014/main" id="{532FD3D2-7B6C-034B-CA3B-353C828B85A8}"/>
                </a:ext>
              </a:extLst>
            </p:cNvPr>
            <p:cNvSpPr/>
            <p:nvPr/>
          </p:nvSpPr>
          <p:spPr>
            <a:xfrm>
              <a:off x="7129181" y="2739513"/>
              <a:ext cx="2158379" cy="800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FB046507-A400-14FB-4960-E924D4818606}"/>
                </a:ext>
              </a:extLst>
            </p:cNvPr>
            <p:cNvSpPr txBox="1"/>
            <p:nvPr/>
          </p:nvSpPr>
          <p:spPr>
            <a:xfrm>
              <a:off x="7129181" y="2739513"/>
              <a:ext cx="2158379" cy="800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Condition Tracking</a:t>
              </a:r>
            </a:p>
          </p:txBody>
        </p:sp>
      </p:grpSp>
      <p:sp>
        <p:nvSpPr>
          <p:cNvPr id="19" name="Rectangle: Rounded Corners 18">
            <a:extLst>
              <a:ext uri="{FF2B5EF4-FFF2-40B4-BE49-F238E27FC236}">
                <a16:creationId xmlns:a16="http://schemas.microsoft.com/office/drawing/2014/main" id="{591BC22F-DED2-71FF-EFCE-AF8DA7E8F9E5}"/>
              </a:ext>
            </a:extLst>
          </p:cNvPr>
          <p:cNvSpPr/>
          <p:nvPr/>
        </p:nvSpPr>
        <p:spPr>
          <a:xfrm>
            <a:off x="9765427" y="2285059"/>
            <a:ext cx="2158379" cy="1487123"/>
          </a:xfrm>
          <a:prstGeom prst="roundRect">
            <a:avLst/>
          </a:prstGeom>
          <a:blipFill>
            <a:blip r:embed="rId6">
              <a:extLst>
                <a:ext uri="{28A0092B-C50C-407E-A947-70E740481C1C}">
                  <a14:useLocalDpi xmlns:a14="http://schemas.microsoft.com/office/drawing/2010/main" val="0"/>
                </a:ext>
              </a:extLst>
            </a:blip>
            <a:srcRect/>
            <a:stretch>
              <a:fillRect l="-2000" r="-2000"/>
            </a:stretch>
          </a:blipFill>
          <a:ln>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20" name="Group 19">
            <a:extLst>
              <a:ext uri="{FF2B5EF4-FFF2-40B4-BE49-F238E27FC236}">
                <a16:creationId xmlns:a16="http://schemas.microsoft.com/office/drawing/2014/main" id="{146315AD-2981-5A49-D7A7-FFF0AAEFC7BA}"/>
              </a:ext>
            </a:extLst>
          </p:cNvPr>
          <p:cNvGrpSpPr/>
          <p:nvPr/>
        </p:nvGrpSpPr>
        <p:grpSpPr>
          <a:xfrm>
            <a:off x="9765427" y="3772183"/>
            <a:ext cx="2158379" cy="800758"/>
            <a:chOff x="9503489" y="2739513"/>
            <a:chExt cx="2158379" cy="800758"/>
          </a:xfrm>
        </p:grpSpPr>
        <p:sp>
          <p:nvSpPr>
            <p:cNvPr id="21" name="Rectangle 20">
              <a:extLst>
                <a:ext uri="{FF2B5EF4-FFF2-40B4-BE49-F238E27FC236}">
                  <a16:creationId xmlns:a16="http://schemas.microsoft.com/office/drawing/2014/main" id="{E0002790-E61D-7D9F-EBBB-113BCB1AE245}"/>
                </a:ext>
              </a:extLst>
            </p:cNvPr>
            <p:cNvSpPr/>
            <p:nvPr/>
          </p:nvSpPr>
          <p:spPr>
            <a:xfrm>
              <a:off x="9503489" y="2739513"/>
              <a:ext cx="2158379" cy="8007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2" name="TextBox 21">
              <a:extLst>
                <a:ext uri="{FF2B5EF4-FFF2-40B4-BE49-F238E27FC236}">
                  <a16:creationId xmlns:a16="http://schemas.microsoft.com/office/drawing/2014/main" id="{6C5B0324-3105-ACAB-88DD-FF826E4A8A62}"/>
                </a:ext>
              </a:extLst>
            </p:cNvPr>
            <p:cNvSpPr txBox="1"/>
            <p:nvPr/>
          </p:nvSpPr>
          <p:spPr>
            <a:xfrm>
              <a:off x="9503489" y="2739513"/>
              <a:ext cx="2158379" cy="8007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63576" tIns="163576" rIns="163576" bIns="0" numCol="1" spcCol="1270" anchor="t" anchorCtr="0">
              <a:noAutofit/>
            </a:bodyPr>
            <a:lstStyle/>
            <a:p>
              <a:pPr marL="0" lvl="0" indent="0" algn="ctr" defTabSz="1022350">
                <a:lnSpc>
                  <a:spcPct val="90000"/>
                </a:lnSpc>
                <a:spcBef>
                  <a:spcPct val="0"/>
                </a:spcBef>
                <a:spcAft>
                  <a:spcPct val="35000"/>
                </a:spcAft>
                <a:buNone/>
              </a:pPr>
              <a:r>
                <a:rPr lang="en-US" sz="2300" kern="1200" dirty="0"/>
                <a:t>Analysis</a:t>
              </a:r>
            </a:p>
          </p:txBody>
        </p:sp>
      </p:grpSp>
      <p:sp>
        <p:nvSpPr>
          <p:cNvPr id="31" name="Title 1">
            <a:extLst>
              <a:ext uri="{FF2B5EF4-FFF2-40B4-BE49-F238E27FC236}">
                <a16:creationId xmlns:a16="http://schemas.microsoft.com/office/drawing/2014/main" id="{155AD740-31C5-D85D-8053-9B4EF38C1996}"/>
              </a:ext>
            </a:extLst>
          </p:cNvPr>
          <p:cNvSpPr>
            <a:spLocks noGrp="1"/>
          </p:cNvSpPr>
          <p:nvPr>
            <p:ph type="title"/>
          </p:nvPr>
        </p:nvSpPr>
        <p:spPr>
          <a:xfrm>
            <a:off x="365760" y="429768"/>
            <a:ext cx="11666762" cy="1026187"/>
          </a:xfrm>
        </p:spPr>
        <p:txBody>
          <a:bodyPr/>
          <a:lstStyle/>
          <a:p>
            <a:r>
              <a:rPr lang="en-US" dirty="0"/>
              <a:t>Typical Asset Management Tools</a:t>
            </a:r>
          </a:p>
        </p:txBody>
      </p:sp>
    </p:spTree>
    <p:extLst>
      <p:ext uri="{BB962C8B-B14F-4D97-AF65-F5344CB8AC3E}">
        <p14:creationId xmlns:p14="http://schemas.microsoft.com/office/powerpoint/2010/main" val="717620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78" y="429768"/>
            <a:ext cx="12032522" cy="1026187"/>
          </a:xfrm>
        </p:spPr>
        <p:txBody>
          <a:bodyPr/>
          <a:lstStyle/>
          <a:p>
            <a:r>
              <a:rPr lang="en-US" dirty="0"/>
              <a:t>Assess Performance: Life Cycle Planning</a:t>
            </a:r>
          </a:p>
        </p:txBody>
      </p:sp>
      <p:sp>
        <p:nvSpPr>
          <p:cNvPr id="3" name="Content Placeholder 2"/>
          <p:cNvSpPr>
            <a:spLocks noGrp="1"/>
          </p:cNvSpPr>
          <p:nvPr>
            <p:ph sz="quarter" idx="10"/>
          </p:nvPr>
        </p:nvSpPr>
        <p:spPr>
          <a:xfrm>
            <a:off x="309488" y="1913205"/>
            <a:ext cx="6387800" cy="4306619"/>
          </a:xfrm>
        </p:spPr>
        <p:txBody>
          <a:bodyPr/>
          <a:lstStyle/>
          <a:p>
            <a:pPr lvl="1"/>
            <a:r>
              <a:rPr lang="en-US" dirty="0"/>
              <a:t>Performance at individual asset level includes a time component.</a:t>
            </a:r>
          </a:p>
          <a:p>
            <a:pPr lvl="1"/>
            <a:r>
              <a:rPr lang="en-US" dirty="0"/>
              <a:t>Deterioration models can be deterministic or probabilistic.</a:t>
            </a:r>
          </a:p>
          <a:p>
            <a:pPr lvl="1"/>
            <a:r>
              <a:rPr lang="en-US" dirty="0"/>
              <a:t>Life cycle cost analysis is important for proper economic analysis and investment strategies. </a:t>
            </a:r>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4</a:t>
            </a:fld>
            <a:endParaRPr lang="en-US" dirty="0"/>
          </a:p>
        </p:txBody>
      </p:sp>
      <p:pic>
        <p:nvPicPr>
          <p:cNvPr id="7" name="Picture 6">
            <a:extLst>
              <a:ext uri="{FF2B5EF4-FFF2-40B4-BE49-F238E27FC236}">
                <a16:creationId xmlns:a16="http://schemas.microsoft.com/office/drawing/2014/main" id="{07EB3881-0A79-481A-B14B-1EED65ED9469}"/>
              </a:ext>
            </a:extLst>
          </p:cNvPr>
          <p:cNvPicPr>
            <a:picLocks noChangeAspect="1"/>
          </p:cNvPicPr>
          <p:nvPr/>
        </p:nvPicPr>
        <p:blipFill rotWithShape="1">
          <a:blip r:embed="rId3">
            <a:extLst>
              <a:ext uri="{28A0092B-C50C-407E-A947-70E740481C1C}">
                <a14:useLocalDpi xmlns:a14="http://schemas.microsoft.com/office/drawing/2010/main" val="0"/>
              </a:ext>
            </a:extLst>
          </a:blip>
          <a:srcRect t="2378"/>
          <a:stretch/>
        </p:blipFill>
        <p:spPr bwMode="auto">
          <a:xfrm>
            <a:off x="6711378" y="1181686"/>
            <a:ext cx="5171134" cy="3124286"/>
          </a:xfrm>
          <a:prstGeom prst="rect">
            <a:avLst/>
          </a:prstGeom>
          <a:noFill/>
        </p:spPr>
      </p:pic>
      <p:pic>
        <p:nvPicPr>
          <p:cNvPr id="6" name="Picture 5">
            <a:extLst>
              <a:ext uri="{FF2B5EF4-FFF2-40B4-BE49-F238E27FC236}">
                <a16:creationId xmlns:a16="http://schemas.microsoft.com/office/drawing/2014/main" id="{15FA0687-16D5-4507-86F9-AD66C1834A10}"/>
              </a:ext>
            </a:extLst>
          </p:cNvPr>
          <p:cNvPicPr>
            <a:picLocks noChangeAspect="1"/>
          </p:cNvPicPr>
          <p:nvPr/>
        </p:nvPicPr>
        <p:blipFill>
          <a:blip r:embed="rId4"/>
          <a:stretch>
            <a:fillRect/>
          </a:stretch>
        </p:blipFill>
        <p:spPr>
          <a:xfrm>
            <a:off x="7004537" y="4263768"/>
            <a:ext cx="4863885" cy="2439614"/>
          </a:xfrm>
          <a:prstGeom prst="rect">
            <a:avLst/>
          </a:prstGeom>
        </p:spPr>
      </p:pic>
    </p:spTree>
    <p:extLst>
      <p:ext uri="{BB962C8B-B14F-4D97-AF65-F5344CB8AC3E}">
        <p14:creationId xmlns:p14="http://schemas.microsoft.com/office/powerpoint/2010/main" val="3026755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161905-AAFB-4A83-B65C-17A84B487F7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261654" y="2613816"/>
            <a:ext cx="3975651" cy="2650434"/>
          </a:xfrm>
          <a:prstGeom prst="rect">
            <a:avLst/>
          </a:prstGeom>
        </p:spPr>
      </p:pic>
      <p:sp>
        <p:nvSpPr>
          <p:cNvPr id="9" name="TextBox 8">
            <a:extLst>
              <a:ext uri="{FF2B5EF4-FFF2-40B4-BE49-F238E27FC236}">
                <a16:creationId xmlns:a16="http://schemas.microsoft.com/office/drawing/2014/main" id="{0237D73A-4224-4E0C-8FB8-CD0487D413F6}"/>
              </a:ext>
            </a:extLst>
          </p:cNvPr>
          <p:cNvSpPr txBox="1"/>
          <p:nvPr/>
        </p:nvSpPr>
        <p:spPr>
          <a:xfrm>
            <a:off x="6240117" y="9495182"/>
            <a:ext cx="4447761" cy="230832"/>
          </a:xfrm>
          <a:prstGeom prst="rect">
            <a:avLst/>
          </a:prstGeom>
          <a:noFill/>
        </p:spPr>
        <p:txBody>
          <a:bodyPr wrap="square" rtlCol="0">
            <a:spAutoFit/>
          </a:bodyPr>
          <a:lstStyle/>
          <a:p>
            <a:r>
              <a:rPr lang="en-US" sz="900">
                <a:hlinkClick r:id="rId4" tooltip="http://nl.wikipedia.org/wiki/bestand:macadamweg.jpg"/>
              </a:rPr>
              <a:t>This Photo</a:t>
            </a:r>
            <a:r>
              <a:rPr lang="en-US" sz="900"/>
              <a:t> by Unknown Author is licensed under </a:t>
            </a:r>
            <a:r>
              <a:rPr lang="en-US" sz="900">
                <a:hlinkClick r:id="rId5" tooltip="https://creativecommons.org/licenses/by-sa/3.0/"/>
              </a:rPr>
              <a:t>CC BY-SA</a:t>
            </a:r>
            <a:endParaRPr lang="en-US" sz="900"/>
          </a:p>
        </p:txBody>
      </p:sp>
      <p:pic>
        <p:nvPicPr>
          <p:cNvPr id="13" name="Picture 12" descr="A picture containing sky, scene, outdoor, road&#10;&#10;Description automatically generated">
            <a:extLst>
              <a:ext uri="{FF2B5EF4-FFF2-40B4-BE49-F238E27FC236}">
                <a16:creationId xmlns:a16="http://schemas.microsoft.com/office/drawing/2014/main" id="{F3DA858B-31BC-4AC8-9BEE-893BE991CC0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173357" y="2613816"/>
            <a:ext cx="3756991" cy="2643982"/>
          </a:xfrm>
          <a:prstGeom prst="rect">
            <a:avLst/>
          </a:prstGeom>
        </p:spPr>
      </p:pic>
      <p:sp>
        <p:nvSpPr>
          <p:cNvPr id="14" name="TextBox 13">
            <a:extLst>
              <a:ext uri="{FF2B5EF4-FFF2-40B4-BE49-F238E27FC236}">
                <a16:creationId xmlns:a16="http://schemas.microsoft.com/office/drawing/2014/main" id="{69781C03-09CD-4F73-B3A0-50DDB377B2FF}"/>
              </a:ext>
            </a:extLst>
          </p:cNvPr>
          <p:cNvSpPr txBox="1"/>
          <p:nvPr/>
        </p:nvSpPr>
        <p:spPr>
          <a:xfrm>
            <a:off x="609600" y="5453269"/>
            <a:ext cx="11542519" cy="461665"/>
          </a:xfrm>
          <a:prstGeom prst="rect">
            <a:avLst/>
          </a:prstGeom>
          <a:noFill/>
        </p:spPr>
        <p:txBody>
          <a:bodyPr wrap="none" rtlCol="0">
            <a:spAutoFit/>
          </a:bodyPr>
          <a:lstStyle/>
          <a:p>
            <a:r>
              <a:rPr lang="en-US" sz="2400"/>
              <a:t>Will these deteriorate in the same way?  No.  The materials are different.</a:t>
            </a:r>
          </a:p>
        </p:txBody>
      </p:sp>
      <p:sp>
        <p:nvSpPr>
          <p:cNvPr id="2" name="Title 1">
            <a:extLst>
              <a:ext uri="{FF2B5EF4-FFF2-40B4-BE49-F238E27FC236}">
                <a16:creationId xmlns:a16="http://schemas.microsoft.com/office/drawing/2014/main" id="{E88CB5F0-22F8-2D5D-3666-0754F0BD6889}"/>
              </a:ext>
            </a:extLst>
          </p:cNvPr>
          <p:cNvSpPr txBox="1">
            <a:spLocks/>
          </p:cNvSpPr>
          <p:nvPr/>
        </p:nvSpPr>
        <p:spPr>
          <a:xfrm>
            <a:off x="159478" y="429768"/>
            <a:ext cx="12032522" cy="1026187"/>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effectLst/>
                <a:latin typeface="+mj-lt"/>
                <a:ea typeface="+mj-ea"/>
                <a:cs typeface="+mj-cs"/>
              </a:defRPr>
            </a:lvl1pPr>
          </a:lstStyle>
          <a:p>
            <a:pPr fontAlgn="auto">
              <a:spcAft>
                <a:spcPts val="0"/>
              </a:spcAft>
            </a:pPr>
            <a:r>
              <a:rPr lang="en-US" dirty="0"/>
              <a:t>Assess Performance: Life Cycle Planning (Example)</a:t>
            </a:r>
          </a:p>
        </p:txBody>
      </p:sp>
      <p:sp>
        <p:nvSpPr>
          <p:cNvPr id="6" name="Content Placeholder 3">
            <a:extLst>
              <a:ext uri="{FF2B5EF4-FFF2-40B4-BE49-F238E27FC236}">
                <a16:creationId xmlns:a16="http://schemas.microsoft.com/office/drawing/2014/main" id="{27643F88-2F68-5689-28E1-B7F2345912A9}"/>
              </a:ext>
            </a:extLst>
          </p:cNvPr>
          <p:cNvSpPr txBox="1">
            <a:spLocks/>
          </p:cNvSpPr>
          <p:nvPr/>
        </p:nvSpPr>
        <p:spPr>
          <a:xfrm>
            <a:off x="609600" y="1600202"/>
            <a:ext cx="10972800" cy="8779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600"/>
              </a:spcAft>
              <a:buClr>
                <a:schemeClr val="bg1"/>
              </a:buClr>
              <a:buSzPct val="25000"/>
              <a:buFont typeface="Arial"/>
              <a:buChar char="•"/>
              <a:defRPr sz="24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0"/>
              </a:spcBef>
              <a:spcAft>
                <a:spcPts val="600"/>
              </a:spcAft>
              <a:buClr>
                <a:schemeClr val="accent6"/>
              </a:buClr>
              <a:buSzPct val="100000"/>
              <a:buFont typeface="Arial"/>
              <a:buChar char="•"/>
              <a:defRPr sz="2200" kern="1200">
                <a:solidFill>
                  <a:schemeClr val="accent1"/>
                </a:solidFill>
                <a:latin typeface="+mn-lt"/>
                <a:ea typeface="+mn-ea"/>
                <a:cs typeface="+mn-cs"/>
              </a:defRPr>
            </a:lvl2pPr>
            <a:lvl3pPr marL="45720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a:solidFill>
                  <a:schemeClr val="accent1"/>
                </a:solidFill>
                <a:latin typeface="+mn-lt"/>
                <a:ea typeface="+mn-ea"/>
                <a:cs typeface="+mn-cs"/>
              </a:defRPr>
            </a:lvl4pPr>
            <a:lvl5pPr marL="832104" indent="-192024"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buFont typeface="Arial"/>
              <a:buNone/>
            </a:pPr>
            <a:r>
              <a:rPr lang="en-US" sz="2200">
                <a:solidFill>
                  <a:schemeClr val="accent1"/>
                </a:solidFill>
              </a:rPr>
              <a:t>A classic example</a:t>
            </a:r>
          </a:p>
          <a:p>
            <a:pPr fontAlgn="auto">
              <a:buFont typeface="Arial"/>
              <a:buNone/>
            </a:pPr>
            <a:r>
              <a:rPr lang="en-US" sz="2200">
                <a:solidFill>
                  <a:schemeClr val="accent1"/>
                </a:solidFill>
              </a:rPr>
              <a:t>Pavement surface condition</a:t>
            </a:r>
            <a:endParaRPr lang="en-US" sz="2200" dirty="0">
              <a:solidFill>
                <a:schemeClr val="accent1"/>
              </a:solidFill>
            </a:endParaRPr>
          </a:p>
        </p:txBody>
      </p:sp>
    </p:spTree>
    <p:extLst>
      <p:ext uri="{BB962C8B-B14F-4D97-AF65-F5344CB8AC3E}">
        <p14:creationId xmlns:p14="http://schemas.microsoft.com/office/powerpoint/2010/main" val="32397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sky, scene, outdoor, road&#10;&#10;Description automatically generated">
            <a:extLst>
              <a:ext uri="{FF2B5EF4-FFF2-40B4-BE49-F238E27FC236}">
                <a16:creationId xmlns:a16="http://schemas.microsoft.com/office/drawing/2014/main" id="{F3DA858B-31BC-4AC8-9BEE-893BE991CC0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173357" y="2613816"/>
            <a:ext cx="3756991" cy="2643982"/>
          </a:xfrm>
          <a:prstGeom prst="rect">
            <a:avLst/>
          </a:prstGeom>
        </p:spPr>
      </p:pic>
      <p:sp>
        <p:nvSpPr>
          <p:cNvPr id="14" name="TextBox 13">
            <a:extLst>
              <a:ext uri="{FF2B5EF4-FFF2-40B4-BE49-F238E27FC236}">
                <a16:creationId xmlns:a16="http://schemas.microsoft.com/office/drawing/2014/main" id="{69781C03-09CD-4F73-B3A0-50DDB377B2FF}"/>
              </a:ext>
            </a:extLst>
          </p:cNvPr>
          <p:cNvSpPr txBox="1"/>
          <p:nvPr/>
        </p:nvSpPr>
        <p:spPr>
          <a:xfrm>
            <a:off x="609600" y="5453269"/>
            <a:ext cx="10750059" cy="461665"/>
          </a:xfrm>
          <a:prstGeom prst="rect">
            <a:avLst/>
          </a:prstGeom>
          <a:noFill/>
        </p:spPr>
        <p:txBody>
          <a:bodyPr wrap="none" rtlCol="0">
            <a:spAutoFit/>
          </a:bodyPr>
          <a:lstStyle/>
          <a:p>
            <a:r>
              <a:rPr lang="en-US" sz="2400"/>
              <a:t>Will these deteriorate in the same way?  No.  The traffic is different.</a:t>
            </a:r>
          </a:p>
        </p:txBody>
      </p:sp>
      <p:pic>
        <p:nvPicPr>
          <p:cNvPr id="3" name="Picture 2">
            <a:extLst>
              <a:ext uri="{FF2B5EF4-FFF2-40B4-BE49-F238E27FC236}">
                <a16:creationId xmlns:a16="http://schemas.microsoft.com/office/drawing/2014/main" id="{107E93EF-F740-4FED-9C81-40035B7A18D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261654" y="2613817"/>
            <a:ext cx="3597963" cy="2642254"/>
          </a:xfrm>
          <a:prstGeom prst="rect">
            <a:avLst/>
          </a:prstGeom>
        </p:spPr>
      </p:pic>
      <p:sp>
        <p:nvSpPr>
          <p:cNvPr id="2" name="Title 1">
            <a:extLst>
              <a:ext uri="{FF2B5EF4-FFF2-40B4-BE49-F238E27FC236}">
                <a16:creationId xmlns:a16="http://schemas.microsoft.com/office/drawing/2014/main" id="{40CD0F2E-4652-6C86-6B3C-1321C014FA52}"/>
              </a:ext>
            </a:extLst>
          </p:cNvPr>
          <p:cNvSpPr txBox="1">
            <a:spLocks/>
          </p:cNvSpPr>
          <p:nvPr/>
        </p:nvSpPr>
        <p:spPr>
          <a:xfrm>
            <a:off x="159478" y="429768"/>
            <a:ext cx="12032522" cy="1026187"/>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effectLst/>
                <a:latin typeface="+mj-lt"/>
                <a:ea typeface="+mj-ea"/>
                <a:cs typeface="+mj-cs"/>
              </a:defRPr>
            </a:lvl1pPr>
          </a:lstStyle>
          <a:p>
            <a:pPr fontAlgn="auto">
              <a:spcAft>
                <a:spcPts val="0"/>
              </a:spcAft>
            </a:pPr>
            <a:r>
              <a:rPr lang="en-US" dirty="0"/>
              <a:t>Assess Performance: Life Cycle Planning (Example)</a:t>
            </a:r>
          </a:p>
        </p:txBody>
      </p:sp>
      <p:sp>
        <p:nvSpPr>
          <p:cNvPr id="7" name="Content Placeholder 3">
            <a:extLst>
              <a:ext uri="{FF2B5EF4-FFF2-40B4-BE49-F238E27FC236}">
                <a16:creationId xmlns:a16="http://schemas.microsoft.com/office/drawing/2014/main" id="{1681E85F-3958-A2A0-0325-CC294732D112}"/>
              </a:ext>
            </a:extLst>
          </p:cNvPr>
          <p:cNvSpPr txBox="1">
            <a:spLocks/>
          </p:cNvSpPr>
          <p:nvPr/>
        </p:nvSpPr>
        <p:spPr>
          <a:xfrm>
            <a:off x="609600" y="1600202"/>
            <a:ext cx="10972800" cy="8779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600"/>
              </a:spcAft>
              <a:buClr>
                <a:schemeClr val="bg1"/>
              </a:buClr>
              <a:buSzPct val="25000"/>
              <a:buFont typeface="Arial"/>
              <a:buChar char="•"/>
              <a:defRPr sz="24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0"/>
              </a:spcBef>
              <a:spcAft>
                <a:spcPts val="600"/>
              </a:spcAft>
              <a:buClr>
                <a:schemeClr val="accent6"/>
              </a:buClr>
              <a:buSzPct val="100000"/>
              <a:buFont typeface="Arial"/>
              <a:buChar char="•"/>
              <a:defRPr sz="2200" kern="1200">
                <a:solidFill>
                  <a:schemeClr val="accent1"/>
                </a:solidFill>
                <a:latin typeface="+mn-lt"/>
                <a:ea typeface="+mn-ea"/>
                <a:cs typeface="+mn-cs"/>
              </a:defRPr>
            </a:lvl2pPr>
            <a:lvl3pPr marL="45720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0"/>
              </a:spcBef>
              <a:spcAft>
                <a:spcPts val="600"/>
              </a:spcAft>
              <a:buClr>
                <a:schemeClr val="accent6"/>
              </a:buClr>
              <a:buSzPct val="74000"/>
              <a:buFont typeface="Courier New"/>
              <a:buChar char="o"/>
              <a:defRPr sz="1800" kern="1200">
                <a:solidFill>
                  <a:schemeClr val="accent1"/>
                </a:solidFill>
                <a:latin typeface="+mn-lt"/>
                <a:ea typeface="+mn-ea"/>
                <a:cs typeface="+mn-cs"/>
              </a:defRPr>
            </a:lvl4pPr>
            <a:lvl5pPr marL="832104" indent="-192024" algn="l" defTabSz="914400" rtl="0" eaLnBrk="1" latinLnBrk="0" hangingPunct="1">
              <a:lnSpc>
                <a:spcPct val="100000"/>
              </a:lnSpc>
              <a:spcBef>
                <a:spcPts val="0"/>
              </a:spcBef>
              <a:spcAft>
                <a:spcPts val="600"/>
              </a:spcAft>
              <a:buClr>
                <a:schemeClr val="accent6"/>
              </a:buClr>
              <a:buSzPct val="74000"/>
              <a:buFont typeface="Courier New"/>
              <a:buChar char="o"/>
              <a:defRPr sz="18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buFont typeface="Arial"/>
              <a:buNone/>
            </a:pPr>
            <a:r>
              <a:rPr lang="en-US" sz="2200" dirty="0">
                <a:solidFill>
                  <a:schemeClr val="accent1"/>
                </a:solidFill>
              </a:rPr>
              <a:t>A classic example</a:t>
            </a:r>
          </a:p>
          <a:p>
            <a:pPr fontAlgn="auto">
              <a:buFont typeface="Arial"/>
              <a:buNone/>
            </a:pPr>
            <a:r>
              <a:rPr lang="en-US" sz="2200" dirty="0">
                <a:solidFill>
                  <a:schemeClr val="accent1"/>
                </a:solidFill>
              </a:rPr>
              <a:t>Pavement surface condition</a:t>
            </a:r>
          </a:p>
        </p:txBody>
      </p:sp>
    </p:spTree>
    <p:extLst>
      <p:ext uri="{BB962C8B-B14F-4D97-AF65-F5344CB8AC3E}">
        <p14:creationId xmlns:p14="http://schemas.microsoft.com/office/powerpoint/2010/main" val="11673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351DBF-E5E6-4E9F-AD48-91DBFFDA3164}"/>
              </a:ext>
            </a:extLst>
          </p:cNvPr>
          <p:cNvSpPr>
            <a:spLocks noGrp="1"/>
          </p:cNvSpPr>
          <p:nvPr>
            <p:ph idx="1"/>
          </p:nvPr>
        </p:nvSpPr>
        <p:spPr>
          <a:xfrm>
            <a:off x="609600" y="1600202"/>
            <a:ext cx="10972800" cy="877956"/>
          </a:xfrm>
        </p:spPr>
        <p:txBody>
          <a:bodyPr>
            <a:normAutofit/>
          </a:bodyPr>
          <a:lstStyle/>
          <a:p>
            <a:pPr marL="0" indent="0">
              <a:buNone/>
            </a:pPr>
            <a:r>
              <a:rPr lang="en-US" sz="2200" dirty="0">
                <a:solidFill>
                  <a:schemeClr val="accent1"/>
                </a:solidFill>
              </a:rPr>
              <a:t>A classic example</a:t>
            </a:r>
          </a:p>
          <a:p>
            <a:pPr marL="0" indent="0">
              <a:buNone/>
            </a:pPr>
            <a:r>
              <a:rPr lang="en-US" sz="2200" dirty="0">
                <a:solidFill>
                  <a:schemeClr val="accent1"/>
                </a:solidFill>
              </a:rPr>
              <a:t>Pavement surface condition</a:t>
            </a:r>
          </a:p>
        </p:txBody>
      </p:sp>
      <p:sp>
        <p:nvSpPr>
          <p:cNvPr id="14" name="TextBox 13">
            <a:extLst>
              <a:ext uri="{FF2B5EF4-FFF2-40B4-BE49-F238E27FC236}">
                <a16:creationId xmlns:a16="http://schemas.microsoft.com/office/drawing/2014/main" id="{69781C03-09CD-4F73-B3A0-50DDB377B2FF}"/>
              </a:ext>
            </a:extLst>
          </p:cNvPr>
          <p:cNvSpPr txBox="1"/>
          <p:nvPr/>
        </p:nvSpPr>
        <p:spPr>
          <a:xfrm>
            <a:off x="609600" y="5453269"/>
            <a:ext cx="10973453" cy="461665"/>
          </a:xfrm>
          <a:prstGeom prst="rect">
            <a:avLst/>
          </a:prstGeom>
          <a:noFill/>
        </p:spPr>
        <p:txBody>
          <a:bodyPr wrap="none" rtlCol="0">
            <a:spAutoFit/>
          </a:bodyPr>
          <a:lstStyle/>
          <a:p>
            <a:r>
              <a:rPr lang="en-US" sz="2400"/>
              <a:t>Will these deteriorate in the same way?  No.  The climate is different.</a:t>
            </a:r>
          </a:p>
        </p:txBody>
      </p:sp>
      <p:pic>
        <p:nvPicPr>
          <p:cNvPr id="5" name="Picture 4">
            <a:extLst>
              <a:ext uri="{FF2B5EF4-FFF2-40B4-BE49-F238E27FC236}">
                <a16:creationId xmlns:a16="http://schemas.microsoft.com/office/drawing/2014/main" id="{39F8A932-155B-42F3-8B48-002E316665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61654" y="2613817"/>
            <a:ext cx="3962398" cy="2641340"/>
          </a:xfrm>
          <a:prstGeom prst="rect">
            <a:avLst/>
          </a:prstGeom>
        </p:spPr>
      </p:pic>
      <p:pic>
        <p:nvPicPr>
          <p:cNvPr id="7" name="Picture 6">
            <a:extLst>
              <a:ext uri="{FF2B5EF4-FFF2-40B4-BE49-F238E27FC236}">
                <a16:creationId xmlns:a16="http://schemas.microsoft.com/office/drawing/2014/main" id="{3EBB177E-5559-42B0-8D94-CD7D8D61E2BC}"/>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68335" y="2613817"/>
            <a:ext cx="3962012" cy="2641341"/>
          </a:xfrm>
          <a:prstGeom prst="rect">
            <a:avLst/>
          </a:prstGeom>
        </p:spPr>
      </p:pic>
      <p:sp>
        <p:nvSpPr>
          <p:cNvPr id="2" name="Title 1">
            <a:extLst>
              <a:ext uri="{FF2B5EF4-FFF2-40B4-BE49-F238E27FC236}">
                <a16:creationId xmlns:a16="http://schemas.microsoft.com/office/drawing/2014/main" id="{DDDC7B9A-98D0-9D83-6FCB-7ACC92085948}"/>
              </a:ext>
            </a:extLst>
          </p:cNvPr>
          <p:cNvSpPr txBox="1">
            <a:spLocks/>
          </p:cNvSpPr>
          <p:nvPr/>
        </p:nvSpPr>
        <p:spPr>
          <a:xfrm>
            <a:off x="159478" y="429768"/>
            <a:ext cx="12032522" cy="1026187"/>
          </a:xfrm>
          <a:prstGeom prst="rect">
            <a:avLst/>
          </a:prstGeom>
        </p:spPr>
        <p:txBody>
          <a:bodyPr/>
          <a:lstStyle>
            <a:lvl1pPr algn="l" defTabSz="914400" rtl="0" eaLnBrk="1" latinLnBrk="0" hangingPunct="1">
              <a:lnSpc>
                <a:spcPct val="90000"/>
              </a:lnSpc>
              <a:spcBef>
                <a:spcPct val="0"/>
              </a:spcBef>
              <a:buNone/>
              <a:defRPr sz="3000" b="1" kern="1200">
                <a:solidFill>
                  <a:schemeClr val="accent1"/>
                </a:solidFill>
                <a:effectLst/>
                <a:latin typeface="+mj-lt"/>
                <a:ea typeface="+mj-ea"/>
                <a:cs typeface="+mj-cs"/>
              </a:defRPr>
            </a:lvl1pPr>
          </a:lstStyle>
          <a:p>
            <a:pPr fontAlgn="auto">
              <a:spcAft>
                <a:spcPts val="0"/>
              </a:spcAft>
            </a:pPr>
            <a:r>
              <a:rPr lang="en-US" dirty="0"/>
              <a:t>Assess Performance: Life Cycle Planning (Example)</a:t>
            </a:r>
          </a:p>
        </p:txBody>
      </p:sp>
    </p:spTree>
    <p:extLst>
      <p:ext uri="{BB962C8B-B14F-4D97-AF65-F5344CB8AC3E}">
        <p14:creationId xmlns:p14="http://schemas.microsoft.com/office/powerpoint/2010/main" val="1560582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78" y="429768"/>
            <a:ext cx="12032522" cy="1026187"/>
          </a:xfrm>
        </p:spPr>
        <p:txBody>
          <a:bodyPr/>
          <a:lstStyle/>
          <a:p>
            <a:r>
              <a:rPr lang="en-US" dirty="0"/>
              <a:t>Assess Performance: Life Cycle Planning</a:t>
            </a:r>
          </a:p>
        </p:txBody>
      </p:sp>
      <p:sp>
        <p:nvSpPr>
          <p:cNvPr id="3" name="Content Placeholder 2"/>
          <p:cNvSpPr>
            <a:spLocks noGrp="1"/>
          </p:cNvSpPr>
          <p:nvPr>
            <p:ph sz="quarter" idx="10"/>
          </p:nvPr>
        </p:nvSpPr>
        <p:spPr>
          <a:xfrm>
            <a:off x="309488" y="1655297"/>
            <a:ext cx="11723034" cy="4306619"/>
          </a:xfrm>
        </p:spPr>
        <p:txBody>
          <a:bodyPr>
            <a:normAutofit/>
          </a:bodyPr>
          <a:lstStyle/>
          <a:p>
            <a:pPr marL="91440" lvl="1" indent="0">
              <a:buNone/>
            </a:pPr>
            <a:r>
              <a:rPr lang="en-US" dirty="0"/>
              <a:t>A performance family is a group of assets where an attribute is expected to perform in the same manner.</a:t>
            </a:r>
          </a:p>
          <a:p>
            <a:pPr lvl="1"/>
            <a:endParaRPr lang="en-US" dirty="0"/>
          </a:p>
          <a:p>
            <a:pPr marL="91440" lvl="1" indent="0">
              <a:buNone/>
            </a:pPr>
            <a:r>
              <a:rPr lang="en-US" dirty="0"/>
              <a:t>From the example above:</a:t>
            </a:r>
          </a:p>
          <a:p>
            <a:pPr lvl="1"/>
            <a:r>
              <a:rPr lang="en-US" dirty="0"/>
              <a:t>Asphalt expressways</a:t>
            </a:r>
          </a:p>
          <a:p>
            <a:pPr lvl="1"/>
            <a:r>
              <a:rPr lang="en-US" dirty="0"/>
              <a:t>Concrete expressways</a:t>
            </a:r>
          </a:p>
          <a:p>
            <a:pPr lvl="1"/>
            <a:r>
              <a:rPr lang="en-US" dirty="0"/>
              <a:t>Asphalt arterials in warm climates</a:t>
            </a:r>
          </a:p>
          <a:p>
            <a:pPr lvl="1"/>
            <a:r>
              <a:rPr lang="en-US" dirty="0"/>
              <a:t>Asphalt arterials in cold climates</a:t>
            </a:r>
          </a:p>
          <a:p>
            <a:pPr lvl="1"/>
            <a:r>
              <a:rPr lang="en-US" dirty="0"/>
              <a:t>Asphalt local roads in warm climates</a:t>
            </a:r>
          </a:p>
          <a:p>
            <a:pPr lvl="1"/>
            <a:r>
              <a:rPr lang="en-US" dirty="0"/>
              <a:t>Asphalt local roads in cold climates</a:t>
            </a:r>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8</a:t>
            </a:fld>
            <a:endParaRPr lang="en-US" dirty="0"/>
          </a:p>
        </p:txBody>
      </p:sp>
    </p:spTree>
    <p:extLst>
      <p:ext uri="{BB962C8B-B14F-4D97-AF65-F5344CB8AC3E}">
        <p14:creationId xmlns:p14="http://schemas.microsoft.com/office/powerpoint/2010/main" val="1000498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478" y="429768"/>
            <a:ext cx="12032522" cy="1026187"/>
          </a:xfrm>
        </p:spPr>
        <p:txBody>
          <a:bodyPr/>
          <a:lstStyle/>
          <a:p>
            <a:r>
              <a:rPr lang="en-US" dirty="0"/>
              <a:t>Assess Performance: Life Cycle Planning</a:t>
            </a:r>
          </a:p>
        </p:txBody>
      </p:sp>
      <p:sp>
        <p:nvSpPr>
          <p:cNvPr id="3" name="Content Placeholder 2"/>
          <p:cNvSpPr>
            <a:spLocks noGrp="1"/>
          </p:cNvSpPr>
          <p:nvPr>
            <p:ph sz="quarter" idx="10"/>
          </p:nvPr>
        </p:nvSpPr>
        <p:spPr>
          <a:xfrm>
            <a:off x="309488" y="1655297"/>
            <a:ext cx="11723034" cy="4306619"/>
          </a:xfrm>
        </p:spPr>
        <p:txBody>
          <a:bodyPr>
            <a:normAutofit/>
          </a:bodyPr>
          <a:lstStyle/>
          <a:p>
            <a:pPr marL="91440" lvl="1" indent="0">
              <a:buNone/>
            </a:pPr>
            <a:r>
              <a:rPr lang="en-US" dirty="0"/>
              <a:t>Performance Families (</a:t>
            </a:r>
            <a:r>
              <a:rPr lang="en-US" dirty="0" err="1"/>
              <a:t>con’t</a:t>
            </a:r>
            <a:r>
              <a:rPr lang="en-US" dirty="0"/>
              <a:t>)</a:t>
            </a:r>
          </a:p>
          <a:p>
            <a:pPr lvl="1"/>
            <a:r>
              <a:rPr lang="en-US" dirty="0"/>
              <a:t>Long bridges with steel superstructures</a:t>
            </a:r>
          </a:p>
          <a:p>
            <a:pPr lvl="1"/>
            <a:r>
              <a:rPr lang="en-US" dirty="0"/>
              <a:t>Short wood bridges</a:t>
            </a:r>
          </a:p>
          <a:p>
            <a:pPr lvl="1"/>
            <a:r>
              <a:rPr lang="en-US" dirty="0"/>
              <a:t>Pipe culverts</a:t>
            </a:r>
          </a:p>
          <a:p>
            <a:pPr lvl="1"/>
            <a:r>
              <a:rPr lang="en-US" dirty="0"/>
              <a:t>Box culverts</a:t>
            </a:r>
          </a:p>
          <a:p>
            <a:pPr lvl="1"/>
            <a:r>
              <a:rPr lang="en-US" dirty="0"/>
              <a:t>Signs facing south </a:t>
            </a:r>
          </a:p>
          <a:p>
            <a:pPr lvl="1"/>
            <a:r>
              <a:rPr lang="en-US" dirty="0"/>
              <a:t>Signs facing west</a:t>
            </a:r>
          </a:p>
          <a:p>
            <a:pPr lvl="1"/>
            <a:r>
              <a:rPr lang="en-US" dirty="0"/>
              <a:t>Guardrail in wet climates</a:t>
            </a:r>
          </a:p>
          <a:p>
            <a:pPr lvl="1"/>
            <a:r>
              <a:rPr lang="en-US" dirty="0"/>
              <a:t>Guardrail in dry climates</a:t>
            </a:r>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D54E1657-B2CE-DF49-8C24-138AB0399259}" type="slidenum">
              <a:rPr lang="en-US" smtClean="0"/>
              <a:pPr/>
              <a:t>9</a:t>
            </a:fld>
            <a:endParaRPr lang="en-US" dirty="0"/>
          </a:p>
        </p:txBody>
      </p:sp>
      <p:pic>
        <p:nvPicPr>
          <p:cNvPr id="5" name="Picture 4">
            <a:extLst>
              <a:ext uri="{FF2B5EF4-FFF2-40B4-BE49-F238E27FC236}">
                <a16:creationId xmlns:a16="http://schemas.microsoft.com/office/drawing/2014/main" id="{1D0A057B-C773-445F-9DD5-662D273DE43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06306" y="1600202"/>
            <a:ext cx="2876094" cy="2315816"/>
          </a:xfrm>
          <a:prstGeom prst="rect">
            <a:avLst/>
          </a:prstGeom>
        </p:spPr>
      </p:pic>
      <p:pic>
        <p:nvPicPr>
          <p:cNvPr id="6" name="Picture 5" descr="A picture containing tree, outdoor, sky, building&#10;&#10;Description automatically generated">
            <a:extLst>
              <a:ext uri="{FF2B5EF4-FFF2-40B4-BE49-F238E27FC236}">
                <a16:creationId xmlns:a16="http://schemas.microsoft.com/office/drawing/2014/main" id="{BD44AB9D-9EE2-39B1-693C-96EA4175DB52}"/>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754040" y="3354459"/>
            <a:ext cx="1670630" cy="2582516"/>
          </a:xfrm>
          <a:prstGeom prst="rect">
            <a:avLst/>
          </a:prstGeom>
        </p:spPr>
      </p:pic>
    </p:spTree>
    <p:extLst>
      <p:ext uri="{BB962C8B-B14F-4D97-AF65-F5344CB8AC3E}">
        <p14:creationId xmlns:p14="http://schemas.microsoft.com/office/powerpoint/2010/main" val="3052919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fVjYFkzdqgDjvSqcPLcBd0"/>
</p:tagLst>
</file>

<file path=ppt/tags/tag2.xml><?xml version="1.0" encoding="utf-8"?>
<p:tagLst xmlns:a="http://schemas.openxmlformats.org/drawingml/2006/main" xmlns:r="http://schemas.openxmlformats.org/officeDocument/2006/relationships" xmlns:p="http://schemas.openxmlformats.org/presentationml/2006/main">
  <p:tag name="DVSHAPEID" val="GeWwY4tob8M3bOEIzyWPDC"/>
</p:tagLst>
</file>

<file path=ppt/theme/theme1.xml><?xml version="1.0" encoding="utf-8"?>
<a:theme xmlns:a="http://schemas.openxmlformats.org/drawingml/2006/main" name="Cover Slide">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2.xml><?xml version="1.0" encoding="utf-8"?>
<a:theme xmlns:a="http://schemas.openxmlformats.org/drawingml/2006/main" name="Cover Slide Dark">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3.xml><?xml version="1.0" encoding="utf-8"?>
<a:theme xmlns:a="http://schemas.openxmlformats.org/drawingml/2006/main" name="Cover_BusinessAreas">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4.xml><?xml version="1.0" encoding="utf-8"?>
<a:theme xmlns:a="http://schemas.openxmlformats.org/drawingml/2006/main" name="Section Title">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5.xml><?xml version="1.0" encoding="utf-8"?>
<a:theme xmlns:a="http://schemas.openxmlformats.org/drawingml/2006/main" name="Content Slides_Traditional Bullets">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6.xml><?xml version="1.0" encoding="utf-8"?>
<a:theme xmlns:a="http://schemas.openxmlformats.org/drawingml/2006/main" name="Content Slides">
  <a:themeElements>
    <a:clrScheme name="Custom 1">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2BC"/>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1">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2BC"/>
    </a:accent5>
    <a:accent6>
      <a:srgbClr val="F05731"/>
    </a:accent6>
    <a:hlink>
      <a:srgbClr val="008CC8"/>
    </a:hlink>
    <a:folHlink>
      <a:srgbClr val="8C8C8C"/>
    </a:folHlink>
  </a:clrScheme>
</a:themeOverride>
</file>

<file path=ppt/theme/themeOverride2.xml><?xml version="1.0" encoding="utf-8"?>
<a:themeOverride xmlns:a="http://schemas.openxmlformats.org/drawingml/2006/main">
  <a:clrScheme name="ARA">
    <a:dk1>
      <a:sysClr val="windowText" lastClr="000000"/>
    </a:dk1>
    <a:lt1>
      <a:sysClr val="window" lastClr="FFFFFF"/>
    </a:lt1>
    <a:dk2>
      <a:srgbClr val="002060"/>
    </a:dk2>
    <a:lt2>
      <a:srgbClr val="E6E3D2"/>
    </a:lt2>
    <a:accent1>
      <a:srgbClr val="002663"/>
    </a:accent1>
    <a:accent2>
      <a:srgbClr val="CC6600"/>
    </a:accent2>
    <a:accent3>
      <a:srgbClr val="800000"/>
    </a:accent3>
    <a:accent4>
      <a:srgbClr val="8064A2"/>
    </a:accent4>
    <a:accent5>
      <a:srgbClr val="C0504D"/>
    </a:accent5>
    <a:accent6>
      <a:srgbClr val="9BBB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C81E40E4A44649B1902B78BFF4A1B5" ma:contentTypeVersion="19" ma:contentTypeDescription="Create a new document." ma:contentTypeScope="" ma:versionID="a635f9cca852b8caab4efc338b9b288c">
  <xsd:schema xmlns:xsd="http://www.w3.org/2001/XMLSchema" xmlns:xs="http://www.w3.org/2001/XMLSchema" xmlns:p="http://schemas.microsoft.com/office/2006/metadata/properties" xmlns:ns1="http://schemas.microsoft.com/sharepoint/v3" xmlns:ns2="9d4f0891-a466-4468-bd46-3540ac083f24" xmlns:ns3="f62602ba-8d2c-4481-b372-8059cb0f3dd7" targetNamespace="http://schemas.microsoft.com/office/2006/metadata/properties" ma:root="true" ma:fieldsID="949660ea841bd0279fecd1679df67b29" ns1:_="" ns2:_="" ns3:_="">
    <xsd:import namespace="http://schemas.microsoft.com/sharepoint/v3"/>
    <xsd:import namespace="9d4f0891-a466-4468-bd46-3540ac083f24"/>
    <xsd:import namespace="f62602ba-8d2c-4481-b372-8059cb0f3dd7"/>
    <xsd:element name="properties">
      <xsd:complexType>
        <xsd:sequence>
          <xsd:element name="documentManagement">
            <xsd:complexType>
              <xsd:all>
                <xsd:element ref="ns1:Categories" minOccurs="0"/>
                <xsd:element ref="ns2:Publisher" minOccurs="0"/>
                <xsd:element ref="ns2:Editor1" minOccurs="0"/>
                <xsd:element ref="ns2:PublishEmails" minOccurs="0"/>
                <xsd:element ref="ns2:Subscriber" minOccurs="0"/>
                <xsd:element ref="ns2:Featured" minOccurs="0"/>
                <xsd:element ref="ns2:TaxCatchAll" minOccurs="0"/>
                <xsd:element ref="ns2:TaxCatchAllLabel" minOccurs="0"/>
                <xsd:element ref="ns3:MediaServiceMetadata" minOccurs="0"/>
                <xsd:element ref="ns3:MediaServiceFastMetadata" minOccurs="0"/>
                <xsd:element ref="ns2:b4ffbe4daf4c41cf97464f9ba43c55c2" minOccurs="0"/>
                <xsd:element ref="ns2:p41eb069fe4742368caf8164ceab0441" minOccurs="0"/>
                <xsd:element ref="ns2:j1f7e5e2535548be906f1f0d00bcdbdf" minOccurs="0"/>
                <xsd:element ref="ns3:MediaLengthInSeconds" minOccurs="0"/>
                <xsd:element ref="ns3:MediaServiceDateTaken" minOccurs="0"/>
                <xsd:element ref="ns3:MediaServiceGenerationTime" minOccurs="0"/>
                <xsd:element ref="ns3:MediaServiceEventHashCode" minOccurs="0"/>
                <xsd:element ref="ns3:lcf76f155ced4ddcb4097134ff3c332f"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ies" ma:index="2" nillable="true" ma:displayName="Categories" ma:internalName="Categories"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4f0891-a466-4468-bd46-3540ac083f24" elementFormDefault="qualified">
    <xsd:import namespace="http://schemas.microsoft.com/office/2006/documentManagement/types"/>
    <xsd:import namespace="http://schemas.microsoft.com/office/infopath/2007/PartnerControls"/>
    <xsd:element name="Publisher" ma:index="3" nillable="true" ma:displayName="Publisher" ma:list="UserInfo" ma:SharePointGroup="0" ma:internalName="Publish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1" ma:index="5" nillable="true" ma:displayName="Editor" ma:list="UserInfo" ma:SharePointGroup="0" ma:internalName="Editor1"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Emails" ma:index="6" nillable="true" ma:displayName="PublishEmails" ma:default="No" ma:format="Dropdown" ma:internalName="PublishEmails" ma:readOnly="false">
      <xsd:simpleType>
        <xsd:restriction base="dms:Choice">
          <xsd:enumeration value="Yes"/>
          <xsd:enumeration value="No"/>
        </xsd:restriction>
      </xsd:simpleType>
    </xsd:element>
    <xsd:element name="Subscriber" ma:index="7" nillable="true" ma:displayName="Subscriber" ma:list="UserInfo" ma:SharePointGroup="0" ma:internalName="Subscrib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eatured" ma:index="8" nillable="true" ma:displayName="Featured" ma:default="No" ma:format="Dropdown" ma:internalName="Featured" ma:readOnly="false">
      <xsd:simpleType>
        <xsd:restriction base="dms:Choice">
          <xsd:enumeration value="Yes"/>
          <xsd:enumeration value="No"/>
        </xsd:restriction>
      </xsd:simpleType>
    </xsd:element>
    <xsd:element name="TaxCatchAll" ma:index="11" nillable="true" ma:displayName="Taxonomy Catch All Column" ma:hidden="true" ma:list="{267762ae-8216-4cf4-b38c-f45caecbd3df}" ma:internalName="TaxCatchAll" ma:readOnly="false" ma:showField="CatchAllData" ma:web="9d4f0891-a466-4468-bd46-3540ac083f24">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267762ae-8216-4cf4-b38c-f45caecbd3df}" ma:internalName="TaxCatchAllLabel" ma:readOnly="false" ma:showField="CatchAllDataLabel" ma:web="9d4f0891-a466-4468-bd46-3540ac083f24">
      <xsd:complexType>
        <xsd:complexContent>
          <xsd:extension base="dms:MultiChoiceLookup">
            <xsd:sequence>
              <xsd:element name="Value" type="dms:Lookup" maxOccurs="unbounded" minOccurs="0" nillable="true"/>
            </xsd:sequence>
          </xsd:extension>
        </xsd:complexContent>
      </xsd:complexType>
    </xsd:element>
    <xsd:element name="b4ffbe4daf4c41cf97464f9ba43c55c2" ma:index="20" nillable="true" ma:taxonomy="true" ma:internalName="b4ffbe4daf4c41cf97464f9ba43c55c2" ma:taxonomyFieldName="Business_x0020_Function" ma:displayName="Business Function" ma:readOnly="false" ma:default="" ma:fieldId="{b4ffbe4d-af4c-41cf-9746-4f9ba43c55c2}" ma:taxonomyMulti="true" ma:sspId="44617bff-9eb9-418b-b5db-9979608ac4d5" ma:termSetId="fab66c13-bc0c-43d7-acff-355d1ca5aa38" ma:anchorId="00000000-0000-0000-0000-000000000000" ma:open="false" ma:isKeyword="false">
      <xsd:complexType>
        <xsd:sequence>
          <xsd:element ref="pc:Terms" minOccurs="0" maxOccurs="1"/>
        </xsd:sequence>
      </xsd:complexType>
    </xsd:element>
    <xsd:element name="p41eb069fe4742368caf8164ceab0441" ma:index="22" nillable="true" ma:taxonomy="true" ma:internalName="p41eb069fe4742368caf8164ceab0441" ma:taxonomyFieldName="FunctionalRoles" ma:displayName="Functional Roles" ma:default="" ma:fieldId="{941eb069-fe47-4236-8caf-8164ceab0441}" ma:taxonomyMulti="true" ma:sspId="44617bff-9eb9-418b-b5db-9979608ac4d5" ma:termSetId="7a4fce94-99f9-47bb-ac02-9bc87c06ff0e" ma:anchorId="00000000-0000-0000-0000-000000000000" ma:open="false" ma:isKeyword="false">
      <xsd:complexType>
        <xsd:sequence>
          <xsd:element ref="pc:Terms" minOccurs="0" maxOccurs="1"/>
        </xsd:sequence>
      </xsd:complexType>
    </xsd:element>
    <xsd:element name="j1f7e5e2535548be906f1f0d00bcdbdf" ma:index="23" nillable="true" ma:taxonomy="true" ma:internalName="j1f7e5e2535548be906f1f0d00bcdbdf" ma:taxonomyFieldName="Subscribergroups" ma:displayName="Subscribergroups" ma:readOnly="false" ma:default="" ma:fieldId="{31f7e5e2-5355-48be-906f-1f0d00bcdbdf}" ma:sspId="44617bff-9eb9-418b-b5db-9979608ac4d5" ma:termSetId="3fa6ff7d-e7d9-4029-8e98-2109dd55e5b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2602ba-8d2c-4481-b372-8059cb0f3dd7"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DateTaken" ma:index="25" nillable="true" ma:displayName="MediaServiceDateTaken" ma:hidden="true" ma:internalName="MediaServiceDateTaken"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44617bff-9eb9-418b-b5db-9979608ac4d5" ma:termSetId="09814cd3-568e-fe90-9814-8d621ff8fb84" ma:anchorId="fba54fb3-c3e1-fe81-a776-ca4b69148c4d" ma:open="true" ma:isKeyword="false">
      <xsd:complexType>
        <xsd:sequence>
          <xsd:element ref="pc:Terms" minOccurs="0" maxOccurs="1"/>
        </xsd:sequence>
      </xsd:complexType>
    </xsd:element>
    <xsd:element name="MediaServiceOCR" ma:index="3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j1f7e5e2535548be906f1f0d00bcdbdf xmlns="9d4f0891-a466-4468-bd46-3540ac083f24">
      <Terms xmlns="http://schemas.microsoft.com/office/infopath/2007/PartnerControls"/>
    </j1f7e5e2535548be906f1f0d00bcdbdf>
    <Featured xmlns="9d4f0891-a466-4468-bd46-3540ac083f24">No</Featured>
    <TaxCatchAllLabel xmlns="9d4f0891-a466-4468-bd46-3540ac083f24" xsi:nil="true"/>
    <Editor1 xmlns="9d4f0891-a466-4468-bd46-3540ac083f24">
      <UserInfo>
        <DisplayName>Curt Beckemeyer</DisplayName>
        <AccountId>912</AccountId>
        <AccountType/>
      </UserInfo>
      <UserInfo>
        <DisplayName>Allen York</DisplayName>
        <AccountId>31</AccountId>
        <AccountType/>
      </UserInfo>
      <UserInfo>
        <DisplayName>David Oakley</DisplayName>
        <AccountId>936</AccountId>
        <AccountType/>
      </UserInfo>
    </Editor1>
    <Subscriber xmlns="9d4f0891-a466-4468-bd46-3540ac083f24">
      <UserInfo>
        <DisplayName/>
        <AccountId xsi:nil="true"/>
        <AccountType/>
      </UserInfo>
    </Subscriber>
    <lcf76f155ced4ddcb4097134ff3c332f xmlns="f62602ba-8d2c-4481-b372-8059cb0f3dd7">
      <Terms xmlns="http://schemas.microsoft.com/office/infopath/2007/PartnerControls"/>
    </lcf76f155ced4ddcb4097134ff3c332f>
    <Publisher xmlns="9d4f0891-a466-4468-bd46-3540ac083f24">
      <UserInfo>
        <DisplayName>Alida Bedard</DisplayName>
        <AccountId>14</AccountId>
        <AccountType/>
      </UserInfo>
      <UserInfo>
        <DisplayName>Chelsea Owens</DisplayName>
        <AccountId>21</AccountId>
        <AccountType/>
      </UserInfo>
    </Publisher>
    <p41eb069fe4742368caf8164ceab0441 xmlns="9d4f0891-a466-4468-bd46-3540ac083f24">
      <Terms xmlns="http://schemas.microsoft.com/office/infopath/2007/PartnerControls"/>
    </p41eb069fe4742368caf8164ceab0441>
    <TaxCatchAll xmlns="9d4f0891-a466-4468-bd46-3540ac083f24">
      <Value>10</Value>
    </TaxCatchAll>
    <b4ffbe4daf4c41cf97464f9ba43c55c2 xmlns="9d4f0891-a466-4468-bd46-3540ac083f24">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a7524e87-91f5-49ee-988c-0876ebcca53d</TermId>
        </TermInfo>
      </Terms>
    </b4ffbe4daf4c41cf97464f9ba43c55c2>
    <Categories xmlns="http://schemas.microsoft.com/sharepoint/v3" xsi:nil="true"/>
    <PublishEmails xmlns="9d4f0891-a466-4468-bd46-3540ac083f24">No</PublishEmails>
  </documentManagement>
</p:properties>
</file>

<file path=customXml/itemProps1.xml><?xml version="1.0" encoding="utf-8"?>
<ds:datastoreItem xmlns:ds="http://schemas.openxmlformats.org/officeDocument/2006/customXml" ds:itemID="{D12C69B2-612A-4E3A-AAE1-75FBB356E694}">
  <ds:schemaRefs>
    <ds:schemaRef ds:uri="http://schemas.microsoft.com/sharepoint/v3/contenttype/forms"/>
  </ds:schemaRefs>
</ds:datastoreItem>
</file>

<file path=customXml/itemProps2.xml><?xml version="1.0" encoding="utf-8"?>
<ds:datastoreItem xmlns:ds="http://schemas.openxmlformats.org/officeDocument/2006/customXml" ds:itemID="{39DA4470-8ECB-4B41-A108-440926C173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4f0891-a466-4468-bd46-3540ac083f24"/>
    <ds:schemaRef ds:uri="f62602ba-8d2c-4481-b372-8059cb0f3d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453ADDD-D5BF-4F20-AAA5-819C252C096B}">
  <ds:schemaRefs>
    <ds:schemaRef ds:uri="http://schemas.microsoft.com/office/2006/documentManagement/types"/>
    <ds:schemaRef ds:uri="http://schemas.microsoft.com/office/infopath/2007/PartnerControls"/>
    <ds:schemaRef ds:uri="f62602ba-8d2c-4481-b372-8059cb0f3dd7"/>
    <ds:schemaRef ds:uri="http://www.w3.org/XML/1998/namespace"/>
    <ds:schemaRef ds:uri="http://purl.org/dc/dcmitype/"/>
    <ds:schemaRef ds:uri="http://schemas.microsoft.com/sharepoint/v3"/>
    <ds:schemaRef ds:uri="9d4f0891-a466-4468-bd46-3540ac083f24"/>
    <ds:schemaRef ds:uri="http://purl.org/dc/elements/1.1/"/>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ARA_2016PPT.potx</Template>
  <TotalTime>6010</TotalTime>
  <Words>1297</Words>
  <Application>Microsoft Office PowerPoint</Application>
  <PresentationFormat>Widescreen</PresentationFormat>
  <Paragraphs>195</Paragraphs>
  <Slides>26</Slides>
  <Notes>17</Notes>
  <HiddenSlides>0</HiddenSlides>
  <MMClips>0</MMClips>
  <ScaleCrop>false</ScaleCrop>
  <HeadingPairs>
    <vt:vector size="6" baseType="variant">
      <vt:variant>
        <vt:lpstr>Fonts Used</vt:lpstr>
      </vt:variant>
      <vt:variant>
        <vt:i4>2</vt:i4>
      </vt:variant>
      <vt:variant>
        <vt:lpstr>Theme</vt:lpstr>
      </vt:variant>
      <vt:variant>
        <vt:i4>6</vt:i4>
      </vt:variant>
      <vt:variant>
        <vt:lpstr>Slide Titles</vt:lpstr>
      </vt:variant>
      <vt:variant>
        <vt:i4>26</vt:i4>
      </vt:variant>
    </vt:vector>
  </HeadingPairs>
  <TitlesOfParts>
    <vt:vector size="34" baseType="lpstr">
      <vt:lpstr>Arial</vt:lpstr>
      <vt:lpstr>Courier New</vt:lpstr>
      <vt:lpstr>Cover Slide</vt:lpstr>
      <vt:lpstr>Cover Slide Dark</vt:lpstr>
      <vt:lpstr>Cover_BusinessAreas</vt:lpstr>
      <vt:lpstr>Section Title</vt:lpstr>
      <vt:lpstr>Content Slides_Traditional Bullets</vt:lpstr>
      <vt:lpstr>Content Slides</vt:lpstr>
      <vt:lpstr>Transportation Asset Management: Benefits &amp; Use  Rami Chkaiban Applied Research Associates, Inc.</vt:lpstr>
      <vt:lpstr>Transportation (Infrastructure) Asset Management</vt:lpstr>
      <vt:lpstr>Typical Asset Management Tools</vt:lpstr>
      <vt:lpstr>Assess Performance: Life Cycle Planning</vt:lpstr>
      <vt:lpstr>PowerPoint Presentation</vt:lpstr>
      <vt:lpstr>PowerPoint Presentation</vt:lpstr>
      <vt:lpstr>PowerPoint Presentation</vt:lpstr>
      <vt:lpstr>Assess Performance: Life Cycle Planning</vt:lpstr>
      <vt:lpstr>Assess Performance: Life Cycle Planning</vt:lpstr>
      <vt:lpstr>Treatments</vt:lpstr>
      <vt:lpstr>Asset Management has many benefits</vt:lpstr>
      <vt:lpstr>Treatments happen at different conditions</vt:lpstr>
      <vt:lpstr>Reduce Costs and/or Increase Efficiency Example</vt:lpstr>
      <vt:lpstr>Treatment matrix promotes good decisions</vt:lpstr>
      <vt:lpstr>Bridge Asset Management</vt:lpstr>
      <vt:lpstr>Asset Management Bridge Approaches</vt:lpstr>
      <vt:lpstr>Where does TAM stand?</vt:lpstr>
      <vt:lpstr>Which Geotechnical Assets? </vt:lpstr>
      <vt:lpstr>Benefits of GAM</vt:lpstr>
      <vt:lpstr>The GAM process </vt:lpstr>
      <vt:lpstr>Asset Inventory and Condition: Defining and Locating Assets</vt:lpstr>
      <vt:lpstr>Asset Inventory and Condition: Assess Assets Condition (1 of 2)</vt:lpstr>
      <vt:lpstr>Asset Inventory and Condition: Assess Assets Condition (1 of 2)</vt:lpstr>
      <vt:lpstr>Remarks </vt:lpstr>
      <vt:lpstr>Key Points Towards Multimodal Asset Management System</vt:lpstr>
      <vt:lpstr>Questions?    Rami Chkaiban Senior Engineer email: rchkaiban@ara.com | Phone: 775-247-4343 </vt:lpstr>
    </vt:vector>
  </TitlesOfParts>
  <Manager/>
  <Company>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ARA Presentation Template (Widescreen)</dc:title>
  <dc:subject>ARA PowerPoint Template</dc:subject>
  <dc:creator>Alida Bedard, Corporate Marketing</dc:creator>
  <cp:keywords/>
  <dc:description/>
  <cp:lastModifiedBy>Rami Chkaiban</cp:lastModifiedBy>
  <cp:revision>204</cp:revision>
  <cp:lastPrinted>2014-07-31T19:59:31Z</cp:lastPrinted>
  <dcterms:created xsi:type="dcterms:W3CDTF">2014-10-27T17:38:25Z</dcterms:created>
  <dcterms:modified xsi:type="dcterms:W3CDTF">2024-04-25T19:00:26Z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0x01010088C81E40E4A44649B1902B78BFF4A1B5</vt:lpwstr>
  </property>
  <property fmtid="{D5CDD505-2E9C-101B-9397-08002B2CF9AE}" pid="3" name="Business Function">
    <vt:lpwstr>10;#Marketing|a7524e87-91f5-49ee-988c-0876ebcca53d</vt:lpwstr>
  </property>
  <property fmtid="{D5CDD505-2E9C-101B-9397-08002B2CF9AE}" pid="4" name="Subscribergroups">
    <vt:lpwstr/>
  </property>
  <property fmtid="{D5CDD505-2E9C-101B-9397-08002B2CF9AE}" pid="5" name="MediaServiceImageTags">
    <vt:lpwstr/>
  </property>
  <property fmtid="{D5CDD505-2E9C-101B-9397-08002B2CF9AE}" pid="6" name="FunctionalRoles">
    <vt:lpwstr/>
  </property>
</Properties>
</file>